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8"/>
    </p:embeddedFont>
    <p:embeddedFont>
      <p:font typeface="Calistoga" panose="02010600030101010101" charset="0"/>
      <p:regular r:id="rId29"/>
    </p:embeddedFont>
    <p:embeddedFont>
      <p:font typeface="DM Sans Medium" pitchFamily="2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Montserrat Medium" panose="000006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hR/JbAO8QHnYuuw+hYKJ6q/jhv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FB7A3F-3C1B-4C37-8636-9C72F3801DF3}">
  <a:tblStyle styleId="{11FB7A3F-3C1B-4C37-8636-9C72F3801DF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32C7FAF-8180-43FC-9914-0B641BFF2156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2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9" name="Google Shape;7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59d411b6c5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3" name="Google Shape;783;g359d411b6c5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59d411b6c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0" name="Google Shape;790;g359d411b6c5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59d411b6c5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7" name="Google Shape;797;g359d411b6c5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4" name="Google Shape;8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59d411b6c5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0" name="Google Shape;810;g359d411b6c5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Tier 3 teams rarely win it all but often reach the Sweet 16 or deeper, which makes them viable Cinderella stories.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Tier 2 teams have occasionally won championships, proving deep runs aren’t just for top seeds.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This supports our decision to focus the model on Tier 2 and 3 teams as realistic Cinderella candidates.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57c8bf124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7" name="Google Shape;817;g357c8bf124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Tier 1 teams predictably dominate in BARTHAG, but there’s surprising overlap with Tier 2 and 3 teams.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That overlap reveals teams that are statistically strong, despite a lower seed.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A BARTHAG above 0.83 is a signal to watch—even if the team is seeded 10 or lower.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57c8bf124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4" name="Google Shape;824;g357c8bf124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Champions tend to be elite on both ends, clustering in the top-right of our efficiency chart.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Cinderella teams lean heavily on defense—they often have top-tier adjusted defense but average offense.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This suggests the key to a Cinderella run is controlling pace, not scoring explosively.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57c8bf124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1" name="Google Shape;831;g357c8bf124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Seeds 10 through 12 have the most Cinderella activity—many have reached the Elite Eight or Final Four.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These seeds combine underrated talent with favorable matchups, making them worth scouting.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Very few teams seeded 13 or higher make deep runs, so 12 is a practical cutoff.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7c8bf12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8" name="Google Shape;838;g357c8bf12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Cinderellas typically outperform expectations—WAB between 2.5 and 4.0 is common.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They create chaos through high turnover rates (TORD) and lock down the boards (DRB).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Many also have solid BARTHAG scores, confirming they’re much better than their seeds imply.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57c8bf124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5" name="Google Shape;845;g357c8bf124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</a:rPr>
              <a:t>Slide 6: Case Study Table Validates the Model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The table lets us validate the model by comparing it to real examples like 2018 Loyola Chicago or 2021 UCLA.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These teams exhibit the same key stats we surfaced—WAB, TORD, DRB, and BARTHAG.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This cross-check gives our approach real credibility and helps identify future bracket-busters.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5" name="Google Shape;7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2" name="Google Shape;8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</a:rPr>
              <a:t>Slide 7: Dashboard as Decision-Support Tool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The dashboard isn’t just for exploration—it actively supports bracket decisions.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You can compare Cinderella teams to champions, spot trends across years, and zoom in on individual teams.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By focusing on repeatable metrics, it helps users move from gut-feeling picks to informed choices.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8" name="Google Shape;8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57e65567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5" name="Google Shape;865;g357e65567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57e65567f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</a:rPr>
              <a:t>Slide 7: Dashboard as Decision-Support Tool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The dashboard isn’t just for exploration—it actively supports bracket decisions.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You can compare Cinderella teams to champions, spot trends across years, and zoom in on individual teams.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By focusing on repeatable metrics, it helps users move from gut-feeling picks to informed choices.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0" name="Google Shape;870;g357e65567f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7" name="Google Shape;87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57e65567f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3" name="Google Shape;883;g357e65567f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2" name="Google Shape;7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9d411b6c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9" name="Google Shape;739;g359d411b6c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59d411b6c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g359d411b6c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59d411b6c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359d411b6c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0" name="Google Shape;7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59d411b6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6" name="Google Shape;766;g359d411b6c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59d411b6c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6" name="Google Shape;776;g359d411b6c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3"/>
          <p:cNvSpPr txBox="1">
            <a:spLocks noGrp="1"/>
          </p:cNvSpPr>
          <p:nvPr>
            <p:ph type="ctrTitle"/>
          </p:nvPr>
        </p:nvSpPr>
        <p:spPr>
          <a:xfrm>
            <a:off x="894850" y="734838"/>
            <a:ext cx="4258200" cy="31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500" b="0"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ubTitle" idx="1"/>
          </p:nvPr>
        </p:nvSpPr>
        <p:spPr>
          <a:xfrm>
            <a:off x="894850" y="3840750"/>
            <a:ext cx="4258200" cy="46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" name="Google Shape;11;p13"/>
          <p:cNvSpPr/>
          <p:nvPr/>
        </p:nvSpPr>
        <p:spPr>
          <a:xfrm>
            <a:off x="3846775" y="-114239"/>
            <a:ext cx="5938910" cy="5791090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3"/>
          <p:cNvSpPr/>
          <p:nvPr/>
        </p:nvSpPr>
        <p:spPr>
          <a:xfrm>
            <a:off x="-3330175" y="-3352626"/>
            <a:ext cx="5792347" cy="5648175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3"/>
          <p:cNvSpPr/>
          <p:nvPr/>
        </p:nvSpPr>
        <p:spPr>
          <a:xfrm>
            <a:off x="7419900" y="95850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3"/>
          <p:cNvSpPr/>
          <p:nvPr/>
        </p:nvSpPr>
        <p:spPr>
          <a:xfrm>
            <a:off x="-36475" y="4951225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p13"/>
          <p:cNvGrpSpPr/>
          <p:nvPr/>
        </p:nvGrpSpPr>
        <p:grpSpPr>
          <a:xfrm>
            <a:off x="134890" y="4287716"/>
            <a:ext cx="414291" cy="520764"/>
            <a:chOff x="5125125" y="828150"/>
            <a:chExt cx="234500" cy="294750"/>
          </a:xfrm>
        </p:grpSpPr>
        <p:sp>
          <p:nvSpPr>
            <p:cNvPr id="16" name="Google Shape;16;p13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3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3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3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3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21;p13"/>
          <p:cNvGrpSpPr/>
          <p:nvPr/>
        </p:nvGrpSpPr>
        <p:grpSpPr>
          <a:xfrm>
            <a:off x="224176" y="220349"/>
            <a:ext cx="288036" cy="362041"/>
            <a:chOff x="5125125" y="828150"/>
            <a:chExt cx="234500" cy="294750"/>
          </a:xfrm>
        </p:grpSpPr>
        <p:sp>
          <p:nvSpPr>
            <p:cNvPr id="22" name="Google Shape;22;p13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3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3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3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3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27;p13"/>
          <p:cNvGrpSpPr/>
          <p:nvPr/>
        </p:nvGrpSpPr>
        <p:grpSpPr>
          <a:xfrm>
            <a:off x="8610876" y="3111124"/>
            <a:ext cx="288036" cy="362041"/>
            <a:chOff x="5125125" y="828150"/>
            <a:chExt cx="234500" cy="294750"/>
          </a:xfrm>
        </p:grpSpPr>
        <p:sp>
          <p:nvSpPr>
            <p:cNvPr id="28" name="Google Shape;28;p13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3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3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3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3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>
            <a:spLocks noGrp="1"/>
          </p:cNvSpPr>
          <p:nvPr>
            <p:ph type="pic" idx="2"/>
          </p:nvPr>
        </p:nvSpPr>
        <p:spPr>
          <a:xfrm>
            <a:off x="-75" y="-1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21"/>
          <p:cNvSpPr txBox="1">
            <a:spLocks noGrp="1"/>
          </p:cNvSpPr>
          <p:nvPr>
            <p:ph type="title"/>
          </p:nvPr>
        </p:nvSpPr>
        <p:spPr>
          <a:xfrm>
            <a:off x="1513350" y="3991400"/>
            <a:ext cx="6117300" cy="48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4"/>
          <p:cNvSpPr txBox="1">
            <a:spLocks noGrp="1"/>
          </p:cNvSpPr>
          <p:nvPr>
            <p:ph type="subTitle" idx="1"/>
          </p:nvPr>
        </p:nvSpPr>
        <p:spPr>
          <a:xfrm>
            <a:off x="1710062" y="2220774"/>
            <a:ext cx="244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4"/>
          <p:cNvSpPr txBox="1">
            <a:spLocks noGrp="1"/>
          </p:cNvSpPr>
          <p:nvPr>
            <p:ph type="subTitle" idx="2"/>
          </p:nvPr>
        </p:nvSpPr>
        <p:spPr>
          <a:xfrm>
            <a:off x="1710062" y="4030426"/>
            <a:ext cx="244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4"/>
          <p:cNvSpPr txBox="1">
            <a:spLocks noGrp="1"/>
          </p:cNvSpPr>
          <p:nvPr>
            <p:ph type="subTitle" idx="3"/>
          </p:nvPr>
        </p:nvSpPr>
        <p:spPr>
          <a:xfrm>
            <a:off x="5665962" y="4030400"/>
            <a:ext cx="244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4"/>
          <p:cNvSpPr txBox="1">
            <a:spLocks noGrp="1"/>
          </p:cNvSpPr>
          <p:nvPr>
            <p:ph type="subTitle" idx="4"/>
          </p:nvPr>
        </p:nvSpPr>
        <p:spPr>
          <a:xfrm>
            <a:off x="5665962" y="2220775"/>
            <a:ext cx="244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4"/>
          <p:cNvSpPr txBox="1">
            <a:spLocks noGrp="1"/>
          </p:cNvSpPr>
          <p:nvPr>
            <p:ph type="title" idx="5"/>
          </p:nvPr>
        </p:nvSpPr>
        <p:spPr>
          <a:xfrm>
            <a:off x="1036337" y="1404975"/>
            <a:ext cx="672900" cy="1388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24"/>
          <p:cNvSpPr txBox="1">
            <a:spLocks noGrp="1"/>
          </p:cNvSpPr>
          <p:nvPr>
            <p:ph type="title" idx="6"/>
          </p:nvPr>
        </p:nvSpPr>
        <p:spPr>
          <a:xfrm>
            <a:off x="4993112" y="3180625"/>
            <a:ext cx="672900" cy="1388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24"/>
          <p:cNvSpPr txBox="1">
            <a:spLocks noGrp="1"/>
          </p:cNvSpPr>
          <p:nvPr>
            <p:ph type="title" idx="7"/>
          </p:nvPr>
        </p:nvSpPr>
        <p:spPr>
          <a:xfrm>
            <a:off x="1036412" y="3214700"/>
            <a:ext cx="672900" cy="1388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title" idx="8"/>
          </p:nvPr>
        </p:nvSpPr>
        <p:spPr>
          <a:xfrm>
            <a:off x="4992962" y="1404975"/>
            <a:ext cx="672900" cy="1388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4"/>
          <p:cNvSpPr txBox="1">
            <a:spLocks noGrp="1"/>
          </p:cNvSpPr>
          <p:nvPr>
            <p:ph type="subTitle" idx="9"/>
          </p:nvPr>
        </p:nvSpPr>
        <p:spPr>
          <a:xfrm>
            <a:off x="1710062" y="1405075"/>
            <a:ext cx="24417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subTitle" idx="13"/>
          </p:nvPr>
        </p:nvSpPr>
        <p:spPr>
          <a:xfrm>
            <a:off x="1710062" y="3214749"/>
            <a:ext cx="24417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14"/>
          </p:nvPr>
        </p:nvSpPr>
        <p:spPr>
          <a:xfrm>
            <a:off x="5665963" y="3214709"/>
            <a:ext cx="24417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subTitle" idx="15"/>
          </p:nvPr>
        </p:nvSpPr>
        <p:spPr>
          <a:xfrm>
            <a:off x="5665963" y="1405075"/>
            <a:ext cx="24417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8" name="Google Shape;258;p24"/>
          <p:cNvSpPr/>
          <p:nvPr/>
        </p:nvSpPr>
        <p:spPr>
          <a:xfrm>
            <a:off x="1493138" y="-3432701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4"/>
          <p:cNvSpPr/>
          <p:nvPr/>
        </p:nvSpPr>
        <p:spPr>
          <a:xfrm>
            <a:off x="1493138" y="2608124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4"/>
          <p:cNvSpPr/>
          <p:nvPr/>
        </p:nvSpPr>
        <p:spPr>
          <a:xfrm>
            <a:off x="-1081901" y="2943450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8430774" y="1486125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3557425" y="5076450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>
            <a:spLocks noGrp="1"/>
          </p:cNvSpPr>
          <p:nvPr>
            <p:ph type="title"/>
          </p:nvPr>
        </p:nvSpPr>
        <p:spPr>
          <a:xfrm>
            <a:off x="1226400" y="29898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subTitle" idx="1"/>
          </p:nvPr>
        </p:nvSpPr>
        <p:spPr>
          <a:xfrm>
            <a:off x="1226400" y="1245352"/>
            <a:ext cx="6691200" cy="17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6" name="Google Shape;266;p25"/>
          <p:cNvSpPr/>
          <p:nvPr/>
        </p:nvSpPr>
        <p:spPr>
          <a:xfrm>
            <a:off x="1510125" y="-679976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EAD1B5">
              <a:alpha val="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5"/>
          <p:cNvSpPr/>
          <p:nvPr/>
        </p:nvSpPr>
        <p:spPr>
          <a:xfrm>
            <a:off x="7951575" y="142375"/>
            <a:ext cx="1724100" cy="81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25"/>
          <p:cNvGrpSpPr/>
          <p:nvPr/>
        </p:nvGrpSpPr>
        <p:grpSpPr>
          <a:xfrm>
            <a:off x="425201" y="1491949"/>
            <a:ext cx="288036" cy="362041"/>
            <a:chOff x="5125125" y="828150"/>
            <a:chExt cx="234500" cy="294750"/>
          </a:xfrm>
        </p:grpSpPr>
        <p:sp>
          <p:nvSpPr>
            <p:cNvPr id="269" name="Google Shape;269;p25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" name="Google Shape;274;p25"/>
          <p:cNvGrpSpPr/>
          <p:nvPr/>
        </p:nvGrpSpPr>
        <p:grpSpPr>
          <a:xfrm>
            <a:off x="8483626" y="1054849"/>
            <a:ext cx="288036" cy="362041"/>
            <a:chOff x="5125125" y="828150"/>
            <a:chExt cx="234500" cy="294750"/>
          </a:xfrm>
        </p:grpSpPr>
        <p:sp>
          <p:nvSpPr>
            <p:cNvPr id="275" name="Google Shape;275;p25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" name="Google Shape;280;p25"/>
          <p:cNvGrpSpPr/>
          <p:nvPr/>
        </p:nvGrpSpPr>
        <p:grpSpPr>
          <a:xfrm>
            <a:off x="3182963" y="4540274"/>
            <a:ext cx="288036" cy="362041"/>
            <a:chOff x="5125125" y="828150"/>
            <a:chExt cx="234500" cy="294750"/>
          </a:xfrm>
        </p:grpSpPr>
        <p:sp>
          <p:nvSpPr>
            <p:cNvPr id="281" name="Google Shape;281;p25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Google Shape;286;p25"/>
          <p:cNvGrpSpPr/>
          <p:nvPr/>
        </p:nvGrpSpPr>
        <p:grpSpPr>
          <a:xfrm>
            <a:off x="8286751" y="4083074"/>
            <a:ext cx="288036" cy="362041"/>
            <a:chOff x="5125125" y="828150"/>
            <a:chExt cx="234500" cy="294750"/>
          </a:xfrm>
        </p:grpSpPr>
        <p:sp>
          <p:nvSpPr>
            <p:cNvPr id="287" name="Google Shape;287;p25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0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6"/>
          <p:cNvSpPr txBox="1">
            <a:spLocks noGrp="1"/>
          </p:cNvSpPr>
          <p:nvPr>
            <p:ph type="subTitle" idx="1"/>
          </p:nvPr>
        </p:nvSpPr>
        <p:spPr>
          <a:xfrm>
            <a:off x="739204" y="3196250"/>
            <a:ext cx="24252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6"/>
          <p:cNvSpPr txBox="1">
            <a:spLocks noGrp="1"/>
          </p:cNvSpPr>
          <p:nvPr>
            <p:ph type="subTitle" idx="2"/>
          </p:nvPr>
        </p:nvSpPr>
        <p:spPr>
          <a:xfrm>
            <a:off x="3359396" y="3196250"/>
            <a:ext cx="24252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6"/>
          <p:cNvSpPr txBox="1">
            <a:spLocks noGrp="1"/>
          </p:cNvSpPr>
          <p:nvPr>
            <p:ph type="subTitle" idx="3"/>
          </p:nvPr>
        </p:nvSpPr>
        <p:spPr>
          <a:xfrm>
            <a:off x="5979594" y="3196250"/>
            <a:ext cx="24252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6"/>
          <p:cNvSpPr txBox="1">
            <a:spLocks noGrp="1"/>
          </p:cNvSpPr>
          <p:nvPr>
            <p:ph type="title" idx="4"/>
          </p:nvPr>
        </p:nvSpPr>
        <p:spPr>
          <a:xfrm>
            <a:off x="1432654" y="1562925"/>
            <a:ext cx="1038300" cy="572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8" name="Google Shape;298;p26"/>
          <p:cNvSpPr txBox="1">
            <a:spLocks noGrp="1"/>
          </p:cNvSpPr>
          <p:nvPr>
            <p:ph type="title" idx="5"/>
          </p:nvPr>
        </p:nvSpPr>
        <p:spPr>
          <a:xfrm>
            <a:off x="4052846" y="1562925"/>
            <a:ext cx="1038300" cy="572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9" name="Google Shape;299;p26"/>
          <p:cNvSpPr txBox="1">
            <a:spLocks noGrp="1"/>
          </p:cNvSpPr>
          <p:nvPr>
            <p:ph type="title" idx="6"/>
          </p:nvPr>
        </p:nvSpPr>
        <p:spPr>
          <a:xfrm>
            <a:off x="6673044" y="1562925"/>
            <a:ext cx="1038300" cy="572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0" name="Google Shape;300;p26"/>
          <p:cNvSpPr txBox="1">
            <a:spLocks noGrp="1"/>
          </p:cNvSpPr>
          <p:nvPr>
            <p:ph type="subTitle" idx="7"/>
          </p:nvPr>
        </p:nvSpPr>
        <p:spPr>
          <a:xfrm>
            <a:off x="739204" y="2833025"/>
            <a:ext cx="2425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1" name="Google Shape;301;p26"/>
          <p:cNvSpPr txBox="1">
            <a:spLocks noGrp="1"/>
          </p:cNvSpPr>
          <p:nvPr>
            <p:ph type="subTitle" idx="8"/>
          </p:nvPr>
        </p:nvSpPr>
        <p:spPr>
          <a:xfrm>
            <a:off x="3359396" y="2833025"/>
            <a:ext cx="2425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2" name="Google Shape;302;p26"/>
          <p:cNvSpPr txBox="1">
            <a:spLocks noGrp="1"/>
          </p:cNvSpPr>
          <p:nvPr>
            <p:ph type="subTitle" idx="9"/>
          </p:nvPr>
        </p:nvSpPr>
        <p:spPr>
          <a:xfrm>
            <a:off x="5979594" y="2833025"/>
            <a:ext cx="24252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1768388" y="-561301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6"/>
          <p:cNvSpPr/>
          <p:nvPr/>
        </p:nvSpPr>
        <p:spPr>
          <a:xfrm>
            <a:off x="-672326" y="847950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6"/>
          <p:cNvSpPr/>
          <p:nvPr/>
        </p:nvSpPr>
        <p:spPr>
          <a:xfrm>
            <a:off x="-939026" y="1143225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6"/>
          <p:cNvSpPr/>
          <p:nvPr/>
        </p:nvSpPr>
        <p:spPr>
          <a:xfrm>
            <a:off x="8395474" y="847950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6"/>
          <p:cNvSpPr/>
          <p:nvPr/>
        </p:nvSpPr>
        <p:spPr>
          <a:xfrm>
            <a:off x="8128774" y="1143225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07263" y="4665149"/>
            <a:ext cx="288036" cy="362041"/>
            <a:chOff x="5125125" y="828150"/>
            <a:chExt cx="234500" cy="294750"/>
          </a:xfrm>
        </p:grpSpPr>
        <p:sp>
          <p:nvSpPr>
            <p:cNvPr id="309" name="Google Shape;309;p26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26"/>
          <p:cNvGrpSpPr/>
          <p:nvPr/>
        </p:nvGrpSpPr>
        <p:grpSpPr>
          <a:xfrm>
            <a:off x="645413" y="4665149"/>
            <a:ext cx="288036" cy="362041"/>
            <a:chOff x="5125125" y="828150"/>
            <a:chExt cx="234500" cy="294750"/>
          </a:xfrm>
        </p:grpSpPr>
        <p:sp>
          <p:nvSpPr>
            <p:cNvPr id="315" name="Google Shape;315;p26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26"/>
          <p:cNvGrpSpPr/>
          <p:nvPr/>
        </p:nvGrpSpPr>
        <p:grpSpPr>
          <a:xfrm>
            <a:off x="8227313" y="4665149"/>
            <a:ext cx="288036" cy="362041"/>
            <a:chOff x="5125125" y="828150"/>
            <a:chExt cx="234500" cy="294750"/>
          </a:xfrm>
        </p:grpSpPr>
        <p:sp>
          <p:nvSpPr>
            <p:cNvPr id="321" name="Google Shape;321;p26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" name="Google Shape;326;p26"/>
          <p:cNvGrpSpPr/>
          <p:nvPr/>
        </p:nvGrpSpPr>
        <p:grpSpPr>
          <a:xfrm>
            <a:off x="8665463" y="4665149"/>
            <a:ext cx="288036" cy="362041"/>
            <a:chOff x="5125125" y="828150"/>
            <a:chExt cx="234500" cy="294750"/>
          </a:xfrm>
        </p:grpSpPr>
        <p:sp>
          <p:nvSpPr>
            <p:cNvPr id="327" name="Google Shape;327;p26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7"/>
          <p:cNvSpPr txBox="1">
            <a:spLocks noGrp="1"/>
          </p:cNvSpPr>
          <p:nvPr>
            <p:ph type="subTitle" idx="1"/>
          </p:nvPr>
        </p:nvSpPr>
        <p:spPr>
          <a:xfrm>
            <a:off x="4719240" y="3627650"/>
            <a:ext cx="22857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2"/>
          </p:nvPr>
        </p:nvSpPr>
        <p:spPr>
          <a:xfrm>
            <a:off x="2139060" y="3627650"/>
            <a:ext cx="22857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6" name="Google Shape;336;p27"/>
          <p:cNvSpPr txBox="1">
            <a:spLocks noGrp="1"/>
          </p:cNvSpPr>
          <p:nvPr>
            <p:ph type="subTitle" idx="3"/>
          </p:nvPr>
        </p:nvSpPr>
        <p:spPr>
          <a:xfrm>
            <a:off x="4719240" y="3368900"/>
            <a:ext cx="22857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337" name="Google Shape;337;p27"/>
          <p:cNvSpPr txBox="1">
            <a:spLocks noGrp="1"/>
          </p:cNvSpPr>
          <p:nvPr>
            <p:ph type="subTitle" idx="4"/>
          </p:nvPr>
        </p:nvSpPr>
        <p:spPr>
          <a:xfrm>
            <a:off x="2139060" y="3368900"/>
            <a:ext cx="22857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5763862" y="-3432701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7"/>
          <p:cNvSpPr/>
          <p:nvPr/>
        </p:nvSpPr>
        <p:spPr>
          <a:xfrm>
            <a:off x="-3342037" y="2790824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0" name="Google Shape;340;p27"/>
          <p:cNvGrpSpPr/>
          <p:nvPr/>
        </p:nvGrpSpPr>
        <p:grpSpPr>
          <a:xfrm>
            <a:off x="193176" y="425199"/>
            <a:ext cx="288036" cy="362041"/>
            <a:chOff x="5125125" y="828150"/>
            <a:chExt cx="234500" cy="294750"/>
          </a:xfrm>
        </p:grpSpPr>
        <p:sp>
          <p:nvSpPr>
            <p:cNvPr id="341" name="Google Shape;341;p27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6" name="Google Shape;346;p27"/>
          <p:cNvGrpSpPr/>
          <p:nvPr/>
        </p:nvGrpSpPr>
        <p:grpSpPr>
          <a:xfrm>
            <a:off x="659901" y="133349"/>
            <a:ext cx="288036" cy="362041"/>
            <a:chOff x="5125125" y="828150"/>
            <a:chExt cx="234500" cy="294750"/>
          </a:xfrm>
        </p:grpSpPr>
        <p:sp>
          <p:nvSpPr>
            <p:cNvPr id="347" name="Google Shape;347;p27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" name="Google Shape;352;p27"/>
          <p:cNvGrpSpPr/>
          <p:nvPr/>
        </p:nvGrpSpPr>
        <p:grpSpPr>
          <a:xfrm>
            <a:off x="8574763" y="4170324"/>
            <a:ext cx="288036" cy="362041"/>
            <a:chOff x="5125125" y="828150"/>
            <a:chExt cx="234500" cy="294750"/>
          </a:xfrm>
        </p:grpSpPr>
        <p:sp>
          <p:nvSpPr>
            <p:cNvPr id="353" name="Google Shape;353;p27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27"/>
          <p:cNvGrpSpPr/>
          <p:nvPr/>
        </p:nvGrpSpPr>
        <p:grpSpPr>
          <a:xfrm>
            <a:off x="8286751" y="4656099"/>
            <a:ext cx="288036" cy="362041"/>
            <a:chOff x="5125125" y="828150"/>
            <a:chExt cx="234500" cy="294750"/>
          </a:xfrm>
        </p:grpSpPr>
        <p:sp>
          <p:nvSpPr>
            <p:cNvPr id="359" name="Google Shape;359;p27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27"/>
          <p:cNvSpPr/>
          <p:nvPr/>
        </p:nvSpPr>
        <p:spPr>
          <a:xfrm rot="5400000">
            <a:off x="-500251" y="2581950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7"/>
          <p:cNvSpPr/>
          <p:nvPr/>
        </p:nvSpPr>
        <p:spPr>
          <a:xfrm rot="5400000">
            <a:off x="8009174" y="2057900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28"/>
          <p:cNvSpPr txBox="1">
            <a:spLocks noGrp="1"/>
          </p:cNvSpPr>
          <p:nvPr>
            <p:ph type="subTitle" idx="1"/>
          </p:nvPr>
        </p:nvSpPr>
        <p:spPr>
          <a:xfrm>
            <a:off x="720000" y="2734225"/>
            <a:ext cx="23829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8"/>
          <p:cNvSpPr txBox="1">
            <a:spLocks noGrp="1"/>
          </p:cNvSpPr>
          <p:nvPr>
            <p:ph type="subTitle" idx="2"/>
          </p:nvPr>
        </p:nvSpPr>
        <p:spPr>
          <a:xfrm>
            <a:off x="3380551" y="2734225"/>
            <a:ext cx="23829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8"/>
          <p:cNvSpPr txBox="1">
            <a:spLocks noGrp="1"/>
          </p:cNvSpPr>
          <p:nvPr>
            <p:ph type="subTitle" idx="3"/>
          </p:nvPr>
        </p:nvSpPr>
        <p:spPr>
          <a:xfrm>
            <a:off x="6041108" y="2734225"/>
            <a:ext cx="23829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8"/>
          <p:cNvSpPr txBox="1">
            <a:spLocks noGrp="1"/>
          </p:cNvSpPr>
          <p:nvPr>
            <p:ph type="subTitle" idx="4"/>
          </p:nvPr>
        </p:nvSpPr>
        <p:spPr>
          <a:xfrm>
            <a:off x="720000" y="2379625"/>
            <a:ext cx="2382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2" name="Google Shape;372;p28"/>
          <p:cNvSpPr txBox="1">
            <a:spLocks noGrp="1"/>
          </p:cNvSpPr>
          <p:nvPr>
            <p:ph type="subTitle" idx="5"/>
          </p:nvPr>
        </p:nvSpPr>
        <p:spPr>
          <a:xfrm>
            <a:off x="3380551" y="2379625"/>
            <a:ext cx="2382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3" name="Google Shape;373;p28"/>
          <p:cNvSpPr txBox="1">
            <a:spLocks noGrp="1"/>
          </p:cNvSpPr>
          <p:nvPr>
            <p:ph type="subTitle" idx="6"/>
          </p:nvPr>
        </p:nvSpPr>
        <p:spPr>
          <a:xfrm>
            <a:off x="6041108" y="2379625"/>
            <a:ext cx="2382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4" name="Google Shape;374;p28"/>
          <p:cNvSpPr/>
          <p:nvPr/>
        </p:nvSpPr>
        <p:spPr>
          <a:xfrm>
            <a:off x="1563338" y="-3781426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8"/>
          <p:cNvSpPr/>
          <p:nvPr/>
        </p:nvSpPr>
        <p:spPr>
          <a:xfrm>
            <a:off x="1563338" y="3676649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9"/>
          <p:cNvSpPr txBox="1">
            <a:spLocks noGrp="1"/>
          </p:cNvSpPr>
          <p:nvPr>
            <p:ph type="subTitle" idx="1"/>
          </p:nvPr>
        </p:nvSpPr>
        <p:spPr>
          <a:xfrm>
            <a:off x="2125778" y="2077875"/>
            <a:ext cx="21474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9"/>
          <p:cNvSpPr txBox="1">
            <a:spLocks noGrp="1"/>
          </p:cNvSpPr>
          <p:nvPr>
            <p:ph type="subTitle" idx="2"/>
          </p:nvPr>
        </p:nvSpPr>
        <p:spPr>
          <a:xfrm>
            <a:off x="5632759" y="2077875"/>
            <a:ext cx="21474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9"/>
          <p:cNvSpPr txBox="1">
            <a:spLocks noGrp="1"/>
          </p:cNvSpPr>
          <p:nvPr>
            <p:ph type="subTitle" idx="3"/>
          </p:nvPr>
        </p:nvSpPr>
        <p:spPr>
          <a:xfrm>
            <a:off x="2125778" y="3511275"/>
            <a:ext cx="21474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9"/>
          <p:cNvSpPr txBox="1">
            <a:spLocks noGrp="1"/>
          </p:cNvSpPr>
          <p:nvPr>
            <p:ph type="subTitle" idx="4"/>
          </p:nvPr>
        </p:nvSpPr>
        <p:spPr>
          <a:xfrm>
            <a:off x="5632759" y="3511275"/>
            <a:ext cx="21474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9"/>
          <p:cNvSpPr txBox="1">
            <a:spLocks noGrp="1"/>
          </p:cNvSpPr>
          <p:nvPr>
            <p:ph type="subTitle" idx="5"/>
          </p:nvPr>
        </p:nvSpPr>
        <p:spPr>
          <a:xfrm>
            <a:off x="2125774" y="1800375"/>
            <a:ext cx="21474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383" name="Google Shape;383;p29"/>
          <p:cNvSpPr txBox="1">
            <a:spLocks noGrp="1"/>
          </p:cNvSpPr>
          <p:nvPr>
            <p:ph type="subTitle" idx="6"/>
          </p:nvPr>
        </p:nvSpPr>
        <p:spPr>
          <a:xfrm>
            <a:off x="5632753" y="1800375"/>
            <a:ext cx="21474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384" name="Google Shape;384;p29"/>
          <p:cNvSpPr txBox="1">
            <a:spLocks noGrp="1"/>
          </p:cNvSpPr>
          <p:nvPr>
            <p:ph type="subTitle" idx="7"/>
          </p:nvPr>
        </p:nvSpPr>
        <p:spPr>
          <a:xfrm>
            <a:off x="2125774" y="3233775"/>
            <a:ext cx="21474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385" name="Google Shape;385;p29"/>
          <p:cNvSpPr txBox="1">
            <a:spLocks noGrp="1"/>
          </p:cNvSpPr>
          <p:nvPr>
            <p:ph type="subTitle" idx="8"/>
          </p:nvPr>
        </p:nvSpPr>
        <p:spPr>
          <a:xfrm>
            <a:off x="5632753" y="3233775"/>
            <a:ext cx="21474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386" name="Google Shape;386;p29"/>
          <p:cNvSpPr/>
          <p:nvPr/>
        </p:nvSpPr>
        <p:spPr>
          <a:xfrm>
            <a:off x="1563338" y="-342901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7" name="Google Shape;387;p29"/>
          <p:cNvGrpSpPr/>
          <p:nvPr/>
        </p:nvGrpSpPr>
        <p:grpSpPr>
          <a:xfrm>
            <a:off x="226313" y="4055549"/>
            <a:ext cx="288036" cy="362041"/>
            <a:chOff x="5125125" y="828150"/>
            <a:chExt cx="234500" cy="294750"/>
          </a:xfrm>
        </p:grpSpPr>
        <p:sp>
          <p:nvSpPr>
            <p:cNvPr id="388" name="Google Shape;388;p29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p29"/>
          <p:cNvGrpSpPr/>
          <p:nvPr/>
        </p:nvGrpSpPr>
        <p:grpSpPr>
          <a:xfrm>
            <a:off x="226313" y="4665149"/>
            <a:ext cx="288036" cy="362041"/>
            <a:chOff x="5125125" y="828150"/>
            <a:chExt cx="234500" cy="294750"/>
          </a:xfrm>
        </p:grpSpPr>
        <p:sp>
          <p:nvSpPr>
            <p:cNvPr id="394" name="Google Shape;394;p29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29"/>
          <p:cNvGrpSpPr/>
          <p:nvPr/>
        </p:nvGrpSpPr>
        <p:grpSpPr>
          <a:xfrm>
            <a:off x="8627363" y="82974"/>
            <a:ext cx="288036" cy="362041"/>
            <a:chOff x="5125125" y="828150"/>
            <a:chExt cx="234500" cy="294750"/>
          </a:xfrm>
        </p:grpSpPr>
        <p:sp>
          <p:nvSpPr>
            <p:cNvPr id="400" name="Google Shape;400;p29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p29"/>
          <p:cNvGrpSpPr/>
          <p:nvPr/>
        </p:nvGrpSpPr>
        <p:grpSpPr>
          <a:xfrm>
            <a:off x="8142738" y="82974"/>
            <a:ext cx="288036" cy="362041"/>
            <a:chOff x="5125125" y="828150"/>
            <a:chExt cx="234500" cy="294750"/>
          </a:xfrm>
        </p:grpSpPr>
        <p:sp>
          <p:nvSpPr>
            <p:cNvPr id="406" name="Google Shape;406;p29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30"/>
          <p:cNvSpPr txBox="1">
            <a:spLocks noGrp="1"/>
          </p:cNvSpPr>
          <p:nvPr>
            <p:ph type="subTitle" idx="1"/>
          </p:nvPr>
        </p:nvSpPr>
        <p:spPr>
          <a:xfrm>
            <a:off x="1007544" y="2195936"/>
            <a:ext cx="23763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30"/>
          <p:cNvSpPr txBox="1">
            <a:spLocks noGrp="1"/>
          </p:cNvSpPr>
          <p:nvPr>
            <p:ph type="subTitle" idx="2"/>
          </p:nvPr>
        </p:nvSpPr>
        <p:spPr>
          <a:xfrm>
            <a:off x="3383846" y="2195936"/>
            <a:ext cx="23763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30"/>
          <p:cNvSpPr txBox="1">
            <a:spLocks noGrp="1"/>
          </p:cNvSpPr>
          <p:nvPr>
            <p:ph type="subTitle" idx="3"/>
          </p:nvPr>
        </p:nvSpPr>
        <p:spPr>
          <a:xfrm>
            <a:off x="1007544" y="3882800"/>
            <a:ext cx="23763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0"/>
          <p:cNvSpPr txBox="1">
            <a:spLocks noGrp="1"/>
          </p:cNvSpPr>
          <p:nvPr>
            <p:ph type="subTitle" idx="4"/>
          </p:nvPr>
        </p:nvSpPr>
        <p:spPr>
          <a:xfrm>
            <a:off x="3383846" y="3882800"/>
            <a:ext cx="23763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0"/>
          <p:cNvSpPr txBox="1">
            <a:spLocks noGrp="1"/>
          </p:cNvSpPr>
          <p:nvPr>
            <p:ph type="subTitle" idx="5"/>
          </p:nvPr>
        </p:nvSpPr>
        <p:spPr>
          <a:xfrm>
            <a:off x="5760156" y="2195936"/>
            <a:ext cx="23763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30"/>
          <p:cNvSpPr txBox="1">
            <a:spLocks noGrp="1"/>
          </p:cNvSpPr>
          <p:nvPr>
            <p:ph type="subTitle" idx="6"/>
          </p:nvPr>
        </p:nvSpPr>
        <p:spPr>
          <a:xfrm>
            <a:off x="5760156" y="3882800"/>
            <a:ext cx="23763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30"/>
          <p:cNvSpPr txBox="1">
            <a:spLocks noGrp="1"/>
          </p:cNvSpPr>
          <p:nvPr>
            <p:ph type="subTitle" idx="7"/>
          </p:nvPr>
        </p:nvSpPr>
        <p:spPr>
          <a:xfrm>
            <a:off x="1007544" y="1844700"/>
            <a:ext cx="23763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20" name="Google Shape;420;p30"/>
          <p:cNvSpPr txBox="1">
            <a:spLocks noGrp="1"/>
          </p:cNvSpPr>
          <p:nvPr>
            <p:ph type="subTitle" idx="8"/>
          </p:nvPr>
        </p:nvSpPr>
        <p:spPr>
          <a:xfrm>
            <a:off x="3383846" y="1844700"/>
            <a:ext cx="23763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21" name="Google Shape;421;p30"/>
          <p:cNvSpPr txBox="1">
            <a:spLocks noGrp="1"/>
          </p:cNvSpPr>
          <p:nvPr>
            <p:ph type="subTitle" idx="9"/>
          </p:nvPr>
        </p:nvSpPr>
        <p:spPr>
          <a:xfrm>
            <a:off x="1007544" y="3533300"/>
            <a:ext cx="23763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22" name="Google Shape;422;p30"/>
          <p:cNvSpPr txBox="1">
            <a:spLocks noGrp="1"/>
          </p:cNvSpPr>
          <p:nvPr>
            <p:ph type="subTitle" idx="13"/>
          </p:nvPr>
        </p:nvSpPr>
        <p:spPr>
          <a:xfrm>
            <a:off x="3383846" y="3533300"/>
            <a:ext cx="23763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23" name="Google Shape;423;p30"/>
          <p:cNvSpPr txBox="1">
            <a:spLocks noGrp="1"/>
          </p:cNvSpPr>
          <p:nvPr>
            <p:ph type="subTitle" idx="14"/>
          </p:nvPr>
        </p:nvSpPr>
        <p:spPr>
          <a:xfrm>
            <a:off x="5760155" y="1844700"/>
            <a:ext cx="23763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24" name="Google Shape;424;p30"/>
          <p:cNvSpPr txBox="1">
            <a:spLocks noGrp="1"/>
          </p:cNvSpPr>
          <p:nvPr>
            <p:ph type="subTitle" idx="15"/>
          </p:nvPr>
        </p:nvSpPr>
        <p:spPr>
          <a:xfrm>
            <a:off x="5760155" y="3533300"/>
            <a:ext cx="23763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25" name="Google Shape;425;p30"/>
          <p:cNvSpPr/>
          <p:nvPr/>
        </p:nvSpPr>
        <p:spPr>
          <a:xfrm rot="5400000">
            <a:off x="-548501" y="4704050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0"/>
          <p:cNvSpPr/>
          <p:nvPr/>
        </p:nvSpPr>
        <p:spPr>
          <a:xfrm rot="5400000">
            <a:off x="7966849" y="-87025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0"/>
          <p:cNvSpPr/>
          <p:nvPr/>
        </p:nvSpPr>
        <p:spPr>
          <a:xfrm>
            <a:off x="1587363" y="-193151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" name="Google Shape;428;p30"/>
          <p:cNvGrpSpPr/>
          <p:nvPr/>
        </p:nvGrpSpPr>
        <p:grpSpPr>
          <a:xfrm>
            <a:off x="388238" y="550349"/>
            <a:ext cx="288036" cy="362041"/>
            <a:chOff x="5125125" y="828150"/>
            <a:chExt cx="234500" cy="294750"/>
          </a:xfrm>
        </p:grpSpPr>
        <p:sp>
          <p:nvSpPr>
            <p:cNvPr id="429" name="Google Shape;429;p30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" name="Google Shape;434;p30"/>
          <p:cNvGrpSpPr/>
          <p:nvPr/>
        </p:nvGrpSpPr>
        <p:grpSpPr>
          <a:xfrm>
            <a:off x="8581663" y="3665024"/>
            <a:ext cx="288036" cy="362041"/>
            <a:chOff x="5125125" y="828150"/>
            <a:chExt cx="234500" cy="294750"/>
          </a:xfrm>
        </p:grpSpPr>
        <p:sp>
          <p:nvSpPr>
            <p:cNvPr id="435" name="Google Shape;435;p30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0" name="Google Shape;440;p30"/>
          <p:cNvGrpSpPr/>
          <p:nvPr/>
        </p:nvGrpSpPr>
        <p:grpSpPr>
          <a:xfrm>
            <a:off x="8581663" y="4144749"/>
            <a:ext cx="288036" cy="362041"/>
            <a:chOff x="5125125" y="828150"/>
            <a:chExt cx="234500" cy="294750"/>
          </a:xfrm>
        </p:grpSpPr>
        <p:sp>
          <p:nvSpPr>
            <p:cNvPr id="441" name="Google Shape;441;p30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" name="Google Shape;446;p30"/>
          <p:cNvGrpSpPr/>
          <p:nvPr/>
        </p:nvGrpSpPr>
        <p:grpSpPr>
          <a:xfrm>
            <a:off x="8581663" y="4624474"/>
            <a:ext cx="288036" cy="362041"/>
            <a:chOff x="5125125" y="828150"/>
            <a:chExt cx="234500" cy="294750"/>
          </a:xfrm>
        </p:grpSpPr>
        <p:sp>
          <p:nvSpPr>
            <p:cNvPr id="447" name="Google Shape;447;p30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2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1"/>
          <p:cNvSpPr txBox="1">
            <a:spLocks noGrp="1"/>
          </p:cNvSpPr>
          <p:nvPr>
            <p:ph type="title"/>
          </p:nvPr>
        </p:nvSpPr>
        <p:spPr>
          <a:xfrm>
            <a:off x="910500" y="865650"/>
            <a:ext cx="3519600" cy="18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31"/>
          <p:cNvSpPr txBox="1">
            <a:spLocks noGrp="1"/>
          </p:cNvSpPr>
          <p:nvPr>
            <p:ph type="subTitle" idx="1"/>
          </p:nvPr>
        </p:nvSpPr>
        <p:spPr>
          <a:xfrm>
            <a:off x="910500" y="2746525"/>
            <a:ext cx="35196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31"/>
          <p:cNvSpPr>
            <a:spLocks noGrp="1"/>
          </p:cNvSpPr>
          <p:nvPr>
            <p:ph type="pic" idx="2"/>
          </p:nvPr>
        </p:nvSpPr>
        <p:spPr>
          <a:xfrm>
            <a:off x="5046450" y="675874"/>
            <a:ext cx="2770500" cy="3880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31"/>
          <p:cNvSpPr/>
          <p:nvPr/>
        </p:nvSpPr>
        <p:spPr>
          <a:xfrm>
            <a:off x="-846487" y="-638176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7" name="Google Shape;457;p31"/>
          <p:cNvGrpSpPr/>
          <p:nvPr/>
        </p:nvGrpSpPr>
        <p:grpSpPr>
          <a:xfrm>
            <a:off x="8698913" y="358474"/>
            <a:ext cx="288036" cy="362041"/>
            <a:chOff x="5125125" y="828150"/>
            <a:chExt cx="234500" cy="294750"/>
          </a:xfrm>
        </p:grpSpPr>
        <p:sp>
          <p:nvSpPr>
            <p:cNvPr id="458" name="Google Shape;458;p31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3" name="Google Shape;463;p31"/>
          <p:cNvGrpSpPr/>
          <p:nvPr/>
        </p:nvGrpSpPr>
        <p:grpSpPr>
          <a:xfrm>
            <a:off x="288338" y="819299"/>
            <a:ext cx="288036" cy="362041"/>
            <a:chOff x="5125125" y="828150"/>
            <a:chExt cx="234500" cy="294750"/>
          </a:xfrm>
        </p:grpSpPr>
        <p:sp>
          <p:nvSpPr>
            <p:cNvPr id="464" name="Google Shape;464;p31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1134150" y="1974950"/>
            <a:ext cx="4894500" cy="1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title" idx="2"/>
          </p:nvPr>
        </p:nvSpPr>
        <p:spPr>
          <a:xfrm>
            <a:off x="1134150" y="820625"/>
            <a:ext cx="1194000" cy="1106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subTitle" idx="1"/>
          </p:nvPr>
        </p:nvSpPr>
        <p:spPr>
          <a:xfrm>
            <a:off x="1134150" y="3839350"/>
            <a:ext cx="5499000" cy="43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/>
          <p:nvPr/>
        </p:nvSpPr>
        <p:spPr>
          <a:xfrm>
            <a:off x="4341112" y="-1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4"/>
          <p:cNvSpPr/>
          <p:nvPr/>
        </p:nvSpPr>
        <p:spPr>
          <a:xfrm>
            <a:off x="-243701" y="352650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4"/>
          <p:cNvSpPr/>
          <p:nvPr/>
        </p:nvSpPr>
        <p:spPr>
          <a:xfrm>
            <a:off x="7766824" y="4742650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4"/>
          <p:cNvSpPr/>
          <p:nvPr/>
        </p:nvSpPr>
        <p:spPr>
          <a:xfrm>
            <a:off x="-462776" y="4742650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" name="Google Shape;41;p14"/>
          <p:cNvGrpSpPr/>
          <p:nvPr/>
        </p:nvGrpSpPr>
        <p:grpSpPr>
          <a:xfrm>
            <a:off x="255251" y="2051149"/>
            <a:ext cx="288036" cy="362041"/>
            <a:chOff x="5125125" y="828150"/>
            <a:chExt cx="234500" cy="294750"/>
          </a:xfrm>
        </p:grpSpPr>
        <p:sp>
          <p:nvSpPr>
            <p:cNvPr id="42" name="Google Shape;42;p14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4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4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4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4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47;p14"/>
          <p:cNvGrpSpPr/>
          <p:nvPr/>
        </p:nvGrpSpPr>
        <p:grpSpPr>
          <a:xfrm>
            <a:off x="3140963" y="4462199"/>
            <a:ext cx="288036" cy="362041"/>
            <a:chOff x="5125125" y="828150"/>
            <a:chExt cx="234500" cy="294750"/>
          </a:xfrm>
        </p:grpSpPr>
        <p:sp>
          <p:nvSpPr>
            <p:cNvPr id="48" name="Google Shape;48;p14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4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4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4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4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53;p14"/>
          <p:cNvGrpSpPr/>
          <p:nvPr/>
        </p:nvGrpSpPr>
        <p:grpSpPr>
          <a:xfrm>
            <a:off x="8646413" y="177449"/>
            <a:ext cx="288036" cy="362041"/>
            <a:chOff x="5125125" y="828150"/>
            <a:chExt cx="234500" cy="294750"/>
          </a:xfrm>
        </p:grpSpPr>
        <p:sp>
          <p:nvSpPr>
            <p:cNvPr id="54" name="Google Shape;54;p14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4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2"/>
          <p:cNvSpPr txBox="1">
            <a:spLocks noGrp="1"/>
          </p:cNvSpPr>
          <p:nvPr>
            <p:ph type="title"/>
          </p:nvPr>
        </p:nvSpPr>
        <p:spPr>
          <a:xfrm>
            <a:off x="1172850" y="1607813"/>
            <a:ext cx="31443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32"/>
          <p:cNvSpPr txBox="1">
            <a:spLocks noGrp="1"/>
          </p:cNvSpPr>
          <p:nvPr>
            <p:ph type="subTitle" idx="1"/>
          </p:nvPr>
        </p:nvSpPr>
        <p:spPr>
          <a:xfrm>
            <a:off x="1172850" y="2348288"/>
            <a:ext cx="3144300" cy="11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2"/>
          <p:cNvSpPr/>
          <p:nvPr/>
        </p:nvSpPr>
        <p:spPr>
          <a:xfrm>
            <a:off x="1563338" y="-430476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2"/>
          <p:cNvSpPr/>
          <p:nvPr/>
        </p:nvSpPr>
        <p:spPr>
          <a:xfrm>
            <a:off x="-260026" y="498700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2"/>
          <p:cNvSpPr/>
          <p:nvPr/>
        </p:nvSpPr>
        <p:spPr>
          <a:xfrm>
            <a:off x="7626574" y="4717500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5" name="Google Shape;475;p32"/>
          <p:cNvGrpSpPr/>
          <p:nvPr/>
        </p:nvGrpSpPr>
        <p:grpSpPr>
          <a:xfrm>
            <a:off x="7927476" y="263274"/>
            <a:ext cx="288036" cy="362041"/>
            <a:chOff x="5125125" y="828150"/>
            <a:chExt cx="234500" cy="294750"/>
          </a:xfrm>
        </p:grpSpPr>
        <p:sp>
          <p:nvSpPr>
            <p:cNvPr id="476" name="Google Shape;476;p32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32"/>
          <p:cNvGrpSpPr/>
          <p:nvPr/>
        </p:nvGrpSpPr>
        <p:grpSpPr>
          <a:xfrm>
            <a:off x="8344613" y="263274"/>
            <a:ext cx="288036" cy="362041"/>
            <a:chOff x="5125125" y="828150"/>
            <a:chExt cx="234500" cy="294750"/>
          </a:xfrm>
        </p:grpSpPr>
        <p:sp>
          <p:nvSpPr>
            <p:cNvPr id="482" name="Google Shape;482;p32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32"/>
          <p:cNvGrpSpPr/>
          <p:nvPr/>
        </p:nvGrpSpPr>
        <p:grpSpPr>
          <a:xfrm>
            <a:off x="360638" y="4577274"/>
            <a:ext cx="288036" cy="362041"/>
            <a:chOff x="5125125" y="828150"/>
            <a:chExt cx="234500" cy="294750"/>
          </a:xfrm>
        </p:grpSpPr>
        <p:sp>
          <p:nvSpPr>
            <p:cNvPr id="488" name="Google Shape;488;p32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3" name="Google Shape;493;p32"/>
          <p:cNvGrpSpPr/>
          <p:nvPr/>
        </p:nvGrpSpPr>
        <p:grpSpPr>
          <a:xfrm>
            <a:off x="777776" y="4577274"/>
            <a:ext cx="288036" cy="362041"/>
            <a:chOff x="5125125" y="828150"/>
            <a:chExt cx="234500" cy="294750"/>
          </a:xfrm>
        </p:grpSpPr>
        <p:sp>
          <p:nvSpPr>
            <p:cNvPr id="494" name="Google Shape;494;p32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3"/>
          <p:cNvSpPr txBox="1">
            <a:spLocks noGrp="1"/>
          </p:cNvSpPr>
          <p:nvPr>
            <p:ph type="subTitle" idx="1"/>
          </p:nvPr>
        </p:nvSpPr>
        <p:spPr>
          <a:xfrm>
            <a:off x="1431150" y="1481525"/>
            <a:ext cx="6281700" cy="15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1" name="Google Shape;501;p33"/>
          <p:cNvSpPr/>
          <p:nvPr/>
        </p:nvSpPr>
        <p:spPr>
          <a:xfrm>
            <a:off x="1563338" y="-430476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33"/>
          <p:cNvSpPr/>
          <p:nvPr/>
        </p:nvSpPr>
        <p:spPr>
          <a:xfrm>
            <a:off x="3677088" y="-12"/>
            <a:ext cx="19728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3"/>
          <p:cNvSpPr/>
          <p:nvPr/>
        </p:nvSpPr>
        <p:spPr>
          <a:xfrm>
            <a:off x="3677088" y="5061888"/>
            <a:ext cx="19728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_1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4"/>
          <p:cNvSpPr txBox="1">
            <a:spLocks noGrp="1"/>
          </p:cNvSpPr>
          <p:nvPr>
            <p:ph type="subTitle" idx="1"/>
          </p:nvPr>
        </p:nvSpPr>
        <p:spPr>
          <a:xfrm>
            <a:off x="1441800" y="1242275"/>
            <a:ext cx="62604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7" name="Google Shape;507;p34"/>
          <p:cNvSpPr/>
          <p:nvPr/>
        </p:nvSpPr>
        <p:spPr>
          <a:xfrm>
            <a:off x="-3494437" y="-430476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4"/>
          <p:cNvSpPr/>
          <p:nvPr/>
        </p:nvSpPr>
        <p:spPr>
          <a:xfrm>
            <a:off x="6692338" y="-430476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4"/>
          <p:cNvSpPr/>
          <p:nvPr/>
        </p:nvSpPr>
        <p:spPr>
          <a:xfrm>
            <a:off x="-966062" y="207038"/>
            <a:ext cx="19728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1" name="Google Shape;511;p34"/>
          <p:cNvGrpSpPr/>
          <p:nvPr/>
        </p:nvGrpSpPr>
        <p:grpSpPr>
          <a:xfrm>
            <a:off x="8546513" y="4246524"/>
            <a:ext cx="288036" cy="362041"/>
            <a:chOff x="5125125" y="828150"/>
            <a:chExt cx="234500" cy="294750"/>
          </a:xfrm>
        </p:grpSpPr>
        <p:sp>
          <p:nvSpPr>
            <p:cNvPr id="512" name="Google Shape;512;p34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" name="Google Shape;517;p34"/>
          <p:cNvSpPr/>
          <p:nvPr/>
        </p:nvSpPr>
        <p:spPr>
          <a:xfrm>
            <a:off x="8206513" y="4740938"/>
            <a:ext cx="19728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8" name="Google Shape;518;p34"/>
          <p:cNvGrpSpPr/>
          <p:nvPr/>
        </p:nvGrpSpPr>
        <p:grpSpPr>
          <a:xfrm>
            <a:off x="126413" y="445024"/>
            <a:ext cx="288036" cy="362041"/>
            <a:chOff x="5125125" y="828150"/>
            <a:chExt cx="234500" cy="294750"/>
          </a:xfrm>
        </p:grpSpPr>
        <p:sp>
          <p:nvSpPr>
            <p:cNvPr id="519" name="Google Shape;519;p34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4" name="Google Shape;524;p34"/>
          <p:cNvGrpSpPr/>
          <p:nvPr/>
        </p:nvGrpSpPr>
        <p:grpSpPr>
          <a:xfrm>
            <a:off x="126413" y="4674124"/>
            <a:ext cx="288036" cy="362041"/>
            <a:chOff x="5125125" y="828150"/>
            <a:chExt cx="234500" cy="294750"/>
          </a:xfrm>
        </p:grpSpPr>
        <p:sp>
          <p:nvSpPr>
            <p:cNvPr id="525" name="Google Shape;525;p34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34"/>
          <p:cNvGrpSpPr/>
          <p:nvPr/>
        </p:nvGrpSpPr>
        <p:grpSpPr>
          <a:xfrm>
            <a:off x="8641763" y="130699"/>
            <a:ext cx="288036" cy="362041"/>
            <a:chOff x="5125125" y="828150"/>
            <a:chExt cx="234500" cy="294750"/>
          </a:xfrm>
        </p:grpSpPr>
        <p:sp>
          <p:nvSpPr>
            <p:cNvPr id="531" name="Google Shape;531;p34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5"/>
          <p:cNvSpPr/>
          <p:nvPr/>
        </p:nvSpPr>
        <p:spPr>
          <a:xfrm>
            <a:off x="-2365637" y="-3175426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5"/>
          <p:cNvSpPr/>
          <p:nvPr/>
        </p:nvSpPr>
        <p:spPr>
          <a:xfrm>
            <a:off x="7557274" y="758364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5"/>
          <p:cNvSpPr/>
          <p:nvPr/>
        </p:nvSpPr>
        <p:spPr>
          <a:xfrm>
            <a:off x="3927812" y="-356551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1" name="Google Shape;541;p35"/>
          <p:cNvGrpSpPr/>
          <p:nvPr/>
        </p:nvGrpSpPr>
        <p:grpSpPr>
          <a:xfrm>
            <a:off x="8660901" y="177449"/>
            <a:ext cx="288036" cy="362041"/>
            <a:chOff x="5125125" y="828150"/>
            <a:chExt cx="234500" cy="294750"/>
          </a:xfrm>
        </p:grpSpPr>
        <p:sp>
          <p:nvSpPr>
            <p:cNvPr id="542" name="Google Shape;542;p35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6"/>
          <p:cNvSpPr/>
          <p:nvPr/>
        </p:nvSpPr>
        <p:spPr>
          <a:xfrm>
            <a:off x="-146276" y="4690300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6"/>
          <p:cNvSpPr/>
          <p:nvPr/>
        </p:nvSpPr>
        <p:spPr>
          <a:xfrm>
            <a:off x="-462226" y="4526975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37"/>
          <p:cNvSpPr/>
          <p:nvPr/>
        </p:nvSpPr>
        <p:spPr>
          <a:xfrm>
            <a:off x="1563338" y="-430476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7"/>
          <p:cNvSpPr/>
          <p:nvPr/>
        </p:nvSpPr>
        <p:spPr>
          <a:xfrm>
            <a:off x="7468838" y="-430476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37"/>
          <p:cNvSpPr/>
          <p:nvPr/>
        </p:nvSpPr>
        <p:spPr>
          <a:xfrm>
            <a:off x="-4389787" y="-430476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6" name="Google Shape;556;p37"/>
          <p:cNvGrpSpPr/>
          <p:nvPr/>
        </p:nvGrpSpPr>
        <p:grpSpPr>
          <a:xfrm>
            <a:off x="145551" y="177449"/>
            <a:ext cx="288036" cy="362041"/>
            <a:chOff x="5125125" y="828150"/>
            <a:chExt cx="234500" cy="294750"/>
          </a:xfrm>
        </p:grpSpPr>
        <p:sp>
          <p:nvSpPr>
            <p:cNvPr id="557" name="Google Shape;557;p37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2" name="Google Shape;562;p37"/>
          <p:cNvGrpSpPr/>
          <p:nvPr/>
        </p:nvGrpSpPr>
        <p:grpSpPr>
          <a:xfrm>
            <a:off x="145551" y="2390724"/>
            <a:ext cx="288036" cy="362041"/>
            <a:chOff x="5125125" y="828150"/>
            <a:chExt cx="234500" cy="294750"/>
          </a:xfrm>
        </p:grpSpPr>
        <p:sp>
          <p:nvSpPr>
            <p:cNvPr id="563" name="Google Shape;563;p37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8" name="Google Shape;568;p37"/>
          <p:cNvGrpSpPr/>
          <p:nvPr/>
        </p:nvGrpSpPr>
        <p:grpSpPr>
          <a:xfrm>
            <a:off x="145551" y="4555599"/>
            <a:ext cx="288036" cy="362041"/>
            <a:chOff x="5125125" y="828150"/>
            <a:chExt cx="234500" cy="294750"/>
          </a:xfrm>
        </p:grpSpPr>
        <p:sp>
          <p:nvSpPr>
            <p:cNvPr id="569" name="Google Shape;569;p37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4" name="Google Shape;574;p37"/>
          <p:cNvGrpSpPr/>
          <p:nvPr/>
        </p:nvGrpSpPr>
        <p:grpSpPr>
          <a:xfrm>
            <a:off x="8641851" y="177449"/>
            <a:ext cx="288036" cy="362041"/>
            <a:chOff x="5125125" y="828150"/>
            <a:chExt cx="234500" cy="294750"/>
          </a:xfrm>
        </p:grpSpPr>
        <p:sp>
          <p:nvSpPr>
            <p:cNvPr id="575" name="Google Shape;575;p37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" name="Google Shape;580;p37"/>
          <p:cNvGrpSpPr/>
          <p:nvPr/>
        </p:nvGrpSpPr>
        <p:grpSpPr>
          <a:xfrm>
            <a:off x="8641851" y="2390724"/>
            <a:ext cx="288036" cy="362041"/>
            <a:chOff x="5125125" y="828150"/>
            <a:chExt cx="234500" cy="294750"/>
          </a:xfrm>
        </p:grpSpPr>
        <p:sp>
          <p:nvSpPr>
            <p:cNvPr id="581" name="Google Shape;581;p37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37"/>
          <p:cNvGrpSpPr/>
          <p:nvPr/>
        </p:nvGrpSpPr>
        <p:grpSpPr>
          <a:xfrm>
            <a:off x="8641851" y="4555599"/>
            <a:ext cx="288036" cy="362041"/>
            <a:chOff x="5125125" y="828150"/>
            <a:chExt cx="234500" cy="294750"/>
          </a:xfrm>
        </p:grpSpPr>
        <p:sp>
          <p:nvSpPr>
            <p:cNvPr id="587" name="Google Shape;587;p37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_1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8"/>
          <p:cNvSpPr/>
          <p:nvPr/>
        </p:nvSpPr>
        <p:spPr>
          <a:xfrm>
            <a:off x="4878037" y="-4524376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8"/>
          <p:cNvSpPr/>
          <p:nvPr/>
        </p:nvSpPr>
        <p:spPr>
          <a:xfrm>
            <a:off x="-2365637" y="-4524376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38"/>
          <p:cNvSpPr/>
          <p:nvPr/>
        </p:nvSpPr>
        <p:spPr>
          <a:xfrm>
            <a:off x="-727601" y="716599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38"/>
          <p:cNvSpPr/>
          <p:nvPr/>
        </p:nvSpPr>
        <p:spPr>
          <a:xfrm>
            <a:off x="7942524" y="240349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8" name="Google Shape;598;p38"/>
          <p:cNvGrpSpPr/>
          <p:nvPr/>
        </p:nvGrpSpPr>
        <p:grpSpPr>
          <a:xfrm>
            <a:off x="164601" y="4559049"/>
            <a:ext cx="288036" cy="362041"/>
            <a:chOff x="5125125" y="828150"/>
            <a:chExt cx="234500" cy="294750"/>
          </a:xfrm>
        </p:grpSpPr>
        <p:sp>
          <p:nvSpPr>
            <p:cNvPr id="599" name="Google Shape;599;p38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4" name="Google Shape;604;p38"/>
          <p:cNvGrpSpPr/>
          <p:nvPr/>
        </p:nvGrpSpPr>
        <p:grpSpPr>
          <a:xfrm>
            <a:off x="8660563" y="4559049"/>
            <a:ext cx="288036" cy="362041"/>
            <a:chOff x="5125125" y="828150"/>
            <a:chExt cx="234500" cy="294750"/>
          </a:xfrm>
        </p:grpSpPr>
        <p:sp>
          <p:nvSpPr>
            <p:cNvPr id="605" name="Google Shape;605;p38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bg>
      <p:bgPr>
        <a:solidFill>
          <a:schemeClr val="dk1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9"/>
          <p:cNvSpPr txBox="1">
            <a:spLocks noGrp="1"/>
          </p:cNvSpPr>
          <p:nvPr>
            <p:ph type="title"/>
          </p:nvPr>
        </p:nvSpPr>
        <p:spPr>
          <a:xfrm>
            <a:off x="2347850" y="5400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2" name="Google Shape;612;p39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3" name="Google Shape;613;p39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-US"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-US" sz="1000" b="1" i="0" u="sng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-US" sz="1000" b="1" i="0" u="sng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-US" sz="1000" b="1" i="0" u="sng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US" sz="1000" b="0" i="0" u="sng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 b="1" i="0" u="sng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14" name="Google Shape;614;p39"/>
          <p:cNvGrpSpPr/>
          <p:nvPr/>
        </p:nvGrpSpPr>
        <p:grpSpPr>
          <a:xfrm>
            <a:off x="759701" y="253749"/>
            <a:ext cx="288036" cy="362041"/>
            <a:chOff x="5125125" y="828150"/>
            <a:chExt cx="234500" cy="294750"/>
          </a:xfrm>
        </p:grpSpPr>
        <p:sp>
          <p:nvSpPr>
            <p:cNvPr id="615" name="Google Shape;615;p39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0" name="Google Shape;620;p39"/>
          <p:cNvGrpSpPr/>
          <p:nvPr/>
        </p:nvGrpSpPr>
        <p:grpSpPr>
          <a:xfrm>
            <a:off x="425201" y="1841449"/>
            <a:ext cx="288036" cy="362041"/>
            <a:chOff x="5125125" y="828150"/>
            <a:chExt cx="234500" cy="294750"/>
          </a:xfrm>
        </p:grpSpPr>
        <p:sp>
          <p:nvSpPr>
            <p:cNvPr id="621" name="Google Shape;621;p39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6" name="Google Shape;626;p39"/>
          <p:cNvGrpSpPr/>
          <p:nvPr/>
        </p:nvGrpSpPr>
        <p:grpSpPr>
          <a:xfrm>
            <a:off x="7836776" y="4303724"/>
            <a:ext cx="288036" cy="362041"/>
            <a:chOff x="5125125" y="828150"/>
            <a:chExt cx="234500" cy="294750"/>
          </a:xfrm>
        </p:grpSpPr>
        <p:sp>
          <p:nvSpPr>
            <p:cNvPr id="627" name="Google Shape;627;p39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2" name="Google Shape;632;p39"/>
          <p:cNvGrpSpPr/>
          <p:nvPr/>
        </p:nvGrpSpPr>
        <p:grpSpPr>
          <a:xfrm>
            <a:off x="8503526" y="2571749"/>
            <a:ext cx="288036" cy="362041"/>
            <a:chOff x="5125125" y="828150"/>
            <a:chExt cx="234500" cy="294750"/>
          </a:xfrm>
        </p:grpSpPr>
        <p:sp>
          <p:nvSpPr>
            <p:cNvPr id="633" name="Google Shape;633;p39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8" name="Google Shape;638;p39"/>
          <p:cNvGrpSpPr/>
          <p:nvPr/>
        </p:nvGrpSpPr>
        <p:grpSpPr>
          <a:xfrm>
            <a:off x="7617701" y="295224"/>
            <a:ext cx="288036" cy="362041"/>
            <a:chOff x="5125125" y="828150"/>
            <a:chExt cx="234500" cy="294750"/>
          </a:xfrm>
        </p:grpSpPr>
        <p:sp>
          <p:nvSpPr>
            <p:cNvPr id="639" name="Google Shape;639;p39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4" name="Google Shape;644;p39"/>
          <p:cNvSpPr/>
          <p:nvPr/>
        </p:nvSpPr>
        <p:spPr>
          <a:xfrm>
            <a:off x="7428450" y="-679976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EAD1B5">
              <a:alpha val="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39"/>
          <p:cNvSpPr/>
          <p:nvPr/>
        </p:nvSpPr>
        <p:spPr>
          <a:xfrm>
            <a:off x="-4204187" y="-679976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EAD1B5">
              <a:alpha val="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39"/>
          <p:cNvSpPr/>
          <p:nvPr/>
        </p:nvSpPr>
        <p:spPr>
          <a:xfrm rot="5400000">
            <a:off x="-547876" y="695850"/>
            <a:ext cx="1724100" cy="81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9"/>
          <p:cNvSpPr/>
          <p:nvPr/>
        </p:nvSpPr>
        <p:spPr>
          <a:xfrm rot="5400000">
            <a:off x="7805549" y="4421625"/>
            <a:ext cx="1724100" cy="81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9"/>
          <p:cNvSpPr/>
          <p:nvPr/>
        </p:nvSpPr>
        <p:spPr>
          <a:xfrm>
            <a:off x="1510125" y="-679976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EAD1B5">
              <a:alpha val="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1"/>
        </a:solid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0"/>
          <p:cNvSpPr/>
          <p:nvPr/>
        </p:nvSpPr>
        <p:spPr>
          <a:xfrm>
            <a:off x="-3899387" y="-679976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EAD1B5">
              <a:alpha val="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0"/>
          <p:cNvSpPr/>
          <p:nvPr/>
        </p:nvSpPr>
        <p:spPr>
          <a:xfrm>
            <a:off x="1358413" y="-3775601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EAD1B5">
              <a:alpha val="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0"/>
          <p:cNvSpPr/>
          <p:nvPr/>
        </p:nvSpPr>
        <p:spPr>
          <a:xfrm>
            <a:off x="1577488" y="2568049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EAD1B5">
              <a:alpha val="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0"/>
          <p:cNvSpPr/>
          <p:nvPr/>
        </p:nvSpPr>
        <p:spPr>
          <a:xfrm>
            <a:off x="7035313" y="-679976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EAD1B5">
              <a:alpha val="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4" name="Google Shape;654;p40"/>
          <p:cNvGrpSpPr/>
          <p:nvPr/>
        </p:nvGrpSpPr>
        <p:grpSpPr>
          <a:xfrm>
            <a:off x="759701" y="253749"/>
            <a:ext cx="288036" cy="362041"/>
            <a:chOff x="5125125" y="828150"/>
            <a:chExt cx="234500" cy="294750"/>
          </a:xfrm>
        </p:grpSpPr>
        <p:sp>
          <p:nvSpPr>
            <p:cNvPr id="655" name="Google Shape;655;p40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0" name="Google Shape;660;p40"/>
          <p:cNvGrpSpPr/>
          <p:nvPr/>
        </p:nvGrpSpPr>
        <p:grpSpPr>
          <a:xfrm>
            <a:off x="4502813" y="253749"/>
            <a:ext cx="288036" cy="362041"/>
            <a:chOff x="5125125" y="828150"/>
            <a:chExt cx="234500" cy="294750"/>
          </a:xfrm>
        </p:grpSpPr>
        <p:sp>
          <p:nvSpPr>
            <p:cNvPr id="661" name="Google Shape;661;p40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6" name="Google Shape;666;p40"/>
          <p:cNvGrpSpPr/>
          <p:nvPr/>
        </p:nvGrpSpPr>
        <p:grpSpPr>
          <a:xfrm>
            <a:off x="8430763" y="253749"/>
            <a:ext cx="288036" cy="362041"/>
            <a:chOff x="5125125" y="828150"/>
            <a:chExt cx="234500" cy="294750"/>
          </a:xfrm>
        </p:grpSpPr>
        <p:sp>
          <p:nvSpPr>
            <p:cNvPr id="667" name="Google Shape;667;p40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40"/>
          <p:cNvGrpSpPr/>
          <p:nvPr/>
        </p:nvGrpSpPr>
        <p:grpSpPr>
          <a:xfrm>
            <a:off x="759701" y="4511424"/>
            <a:ext cx="288036" cy="362041"/>
            <a:chOff x="5125125" y="828150"/>
            <a:chExt cx="234500" cy="294750"/>
          </a:xfrm>
        </p:grpSpPr>
        <p:sp>
          <p:nvSpPr>
            <p:cNvPr id="673" name="Google Shape;673;p40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40"/>
          <p:cNvGrpSpPr/>
          <p:nvPr/>
        </p:nvGrpSpPr>
        <p:grpSpPr>
          <a:xfrm>
            <a:off x="4502813" y="4511424"/>
            <a:ext cx="288036" cy="362041"/>
            <a:chOff x="5125125" y="828150"/>
            <a:chExt cx="234500" cy="294750"/>
          </a:xfrm>
        </p:grpSpPr>
        <p:sp>
          <p:nvSpPr>
            <p:cNvPr id="679" name="Google Shape;679;p40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40"/>
          <p:cNvGrpSpPr/>
          <p:nvPr/>
        </p:nvGrpSpPr>
        <p:grpSpPr>
          <a:xfrm>
            <a:off x="8430763" y="4511424"/>
            <a:ext cx="288036" cy="362041"/>
            <a:chOff x="5125125" y="828150"/>
            <a:chExt cx="234500" cy="294750"/>
          </a:xfrm>
        </p:grpSpPr>
        <p:sp>
          <p:nvSpPr>
            <p:cNvPr id="685" name="Google Shape;685;p40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1"/>
          <p:cNvSpPr/>
          <p:nvPr/>
        </p:nvSpPr>
        <p:spPr>
          <a:xfrm>
            <a:off x="-120200" y="4766736"/>
            <a:ext cx="9363300" cy="381300"/>
          </a:xfrm>
          <a:prstGeom prst="triangle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1"/>
          <p:cNvSpPr/>
          <p:nvPr/>
        </p:nvSpPr>
        <p:spPr>
          <a:xfrm rot="10800000">
            <a:off x="-177350" y="-47925"/>
            <a:ext cx="9363300" cy="381300"/>
          </a:xfrm>
          <a:prstGeom prst="triangle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3" name="Google Shape;693;p41"/>
          <p:cNvGrpSpPr/>
          <p:nvPr/>
        </p:nvGrpSpPr>
        <p:grpSpPr>
          <a:xfrm>
            <a:off x="126413" y="219074"/>
            <a:ext cx="288036" cy="362041"/>
            <a:chOff x="5125125" y="828150"/>
            <a:chExt cx="234500" cy="294750"/>
          </a:xfrm>
        </p:grpSpPr>
        <p:sp>
          <p:nvSpPr>
            <p:cNvPr id="694" name="Google Shape;694;p41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1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9" name="Google Shape;699;p41"/>
          <p:cNvGrpSpPr/>
          <p:nvPr/>
        </p:nvGrpSpPr>
        <p:grpSpPr>
          <a:xfrm>
            <a:off x="8622713" y="4524374"/>
            <a:ext cx="288036" cy="362041"/>
            <a:chOff x="5125125" y="828150"/>
            <a:chExt cx="234500" cy="294750"/>
          </a:xfrm>
        </p:grpSpPr>
        <p:sp>
          <p:nvSpPr>
            <p:cNvPr id="700" name="Google Shape;700;p41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5" name="Google Shape;705;p41"/>
          <p:cNvGrpSpPr/>
          <p:nvPr/>
        </p:nvGrpSpPr>
        <p:grpSpPr>
          <a:xfrm>
            <a:off x="8622713" y="476249"/>
            <a:ext cx="288036" cy="362041"/>
            <a:chOff x="5125125" y="828150"/>
            <a:chExt cx="234500" cy="294750"/>
          </a:xfrm>
        </p:grpSpPr>
        <p:sp>
          <p:nvSpPr>
            <p:cNvPr id="706" name="Google Shape;706;p41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1" name="Google Shape;711;p41"/>
          <p:cNvGrpSpPr/>
          <p:nvPr/>
        </p:nvGrpSpPr>
        <p:grpSpPr>
          <a:xfrm>
            <a:off x="126413" y="4246524"/>
            <a:ext cx="288036" cy="362041"/>
            <a:chOff x="5125125" y="828150"/>
            <a:chExt cx="234500" cy="294750"/>
          </a:xfrm>
        </p:grpSpPr>
        <p:sp>
          <p:nvSpPr>
            <p:cNvPr id="712" name="Google Shape;712;p41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720000" y="1106575"/>
            <a:ext cx="77040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913475" y="-1057107"/>
            <a:ext cx="7267707" cy="708681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/>
          <p:nvPr/>
        </p:nvSpPr>
        <p:spPr>
          <a:xfrm rot="5400000">
            <a:off x="-672326" y="4372200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 rot="5400000">
            <a:off x="8071974" y="690575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15"/>
          <p:cNvGrpSpPr/>
          <p:nvPr/>
        </p:nvGrpSpPr>
        <p:grpSpPr>
          <a:xfrm>
            <a:off x="425188" y="1017724"/>
            <a:ext cx="288036" cy="362041"/>
            <a:chOff x="5125125" y="828150"/>
            <a:chExt cx="234500" cy="294750"/>
          </a:xfrm>
        </p:grpSpPr>
        <p:sp>
          <p:nvSpPr>
            <p:cNvPr id="66" name="Google Shape;66;p15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" name="Google Shape;71;p15"/>
          <p:cNvGrpSpPr/>
          <p:nvPr/>
        </p:nvGrpSpPr>
        <p:grpSpPr>
          <a:xfrm>
            <a:off x="529963" y="4183499"/>
            <a:ext cx="288036" cy="362041"/>
            <a:chOff x="5125125" y="828150"/>
            <a:chExt cx="234500" cy="294750"/>
          </a:xfrm>
        </p:grpSpPr>
        <p:sp>
          <p:nvSpPr>
            <p:cNvPr id="72" name="Google Shape;72;p15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15"/>
          <p:cNvGrpSpPr/>
          <p:nvPr/>
        </p:nvGrpSpPr>
        <p:grpSpPr>
          <a:xfrm>
            <a:off x="8430763" y="4116724"/>
            <a:ext cx="288036" cy="362041"/>
            <a:chOff x="5125125" y="828150"/>
            <a:chExt cx="234500" cy="294750"/>
          </a:xfrm>
        </p:grpSpPr>
        <p:sp>
          <p:nvSpPr>
            <p:cNvPr id="78" name="Google Shape;78;p15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" name="Google Shape;83;p15"/>
          <p:cNvGrpSpPr/>
          <p:nvPr/>
        </p:nvGrpSpPr>
        <p:grpSpPr>
          <a:xfrm>
            <a:off x="8123938" y="177449"/>
            <a:ext cx="288036" cy="362041"/>
            <a:chOff x="5125125" y="828150"/>
            <a:chExt cx="234500" cy="294750"/>
          </a:xfrm>
        </p:grpSpPr>
        <p:sp>
          <p:nvSpPr>
            <p:cNvPr id="84" name="Google Shape;84;p15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subTitle" idx="1"/>
          </p:nvPr>
        </p:nvSpPr>
        <p:spPr>
          <a:xfrm>
            <a:off x="4688375" y="1905750"/>
            <a:ext cx="33978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2"/>
          </p:nvPr>
        </p:nvSpPr>
        <p:spPr>
          <a:xfrm>
            <a:off x="1057900" y="1905750"/>
            <a:ext cx="33978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1493138" y="-499001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18"/>
          <p:cNvGrpSpPr/>
          <p:nvPr/>
        </p:nvGrpSpPr>
        <p:grpSpPr>
          <a:xfrm>
            <a:off x="569201" y="82974"/>
            <a:ext cx="288036" cy="362041"/>
            <a:chOff x="5125125" y="828150"/>
            <a:chExt cx="234500" cy="294750"/>
          </a:xfrm>
        </p:grpSpPr>
        <p:sp>
          <p:nvSpPr>
            <p:cNvPr id="95" name="Google Shape;95;p18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8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100;p18"/>
          <p:cNvGrpSpPr/>
          <p:nvPr/>
        </p:nvGrpSpPr>
        <p:grpSpPr>
          <a:xfrm>
            <a:off x="8646413" y="82974"/>
            <a:ext cx="288036" cy="362041"/>
            <a:chOff x="5125125" y="828150"/>
            <a:chExt cx="234500" cy="294750"/>
          </a:xfrm>
        </p:grpSpPr>
        <p:sp>
          <p:nvSpPr>
            <p:cNvPr id="101" name="Google Shape;101;p18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18"/>
          <p:cNvGrpSpPr/>
          <p:nvPr/>
        </p:nvGrpSpPr>
        <p:grpSpPr>
          <a:xfrm>
            <a:off x="4217288" y="4608574"/>
            <a:ext cx="288036" cy="362041"/>
            <a:chOff x="5125125" y="828150"/>
            <a:chExt cx="234500" cy="294750"/>
          </a:xfrm>
        </p:grpSpPr>
        <p:sp>
          <p:nvSpPr>
            <p:cNvPr id="107" name="Google Shape;107;p18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4981096" y="2667050"/>
            <a:ext cx="3077100" cy="1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2"/>
          </p:nvPr>
        </p:nvSpPr>
        <p:spPr>
          <a:xfrm>
            <a:off x="1085802" y="2667050"/>
            <a:ext cx="3077100" cy="1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3"/>
          </p:nvPr>
        </p:nvSpPr>
        <p:spPr>
          <a:xfrm>
            <a:off x="4981095" y="2389550"/>
            <a:ext cx="30771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4"/>
          </p:nvPr>
        </p:nvSpPr>
        <p:spPr>
          <a:xfrm>
            <a:off x="1085805" y="2389550"/>
            <a:ext cx="30771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M Sans Medium"/>
              <a:buNone/>
              <a:defRPr sz="2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-2618137" y="-2914651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5516212" y="1533524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-672326" y="3781650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7823974" y="3857850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16"/>
          <p:cNvGrpSpPr/>
          <p:nvPr/>
        </p:nvGrpSpPr>
        <p:grpSpPr>
          <a:xfrm rot="2565791">
            <a:off x="432051" y="312371"/>
            <a:ext cx="288044" cy="362051"/>
            <a:chOff x="5125125" y="828150"/>
            <a:chExt cx="234500" cy="294750"/>
          </a:xfrm>
        </p:grpSpPr>
        <p:sp>
          <p:nvSpPr>
            <p:cNvPr id="123" name="Google Shape;123;p16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oogle Shape;128;p16"/>
          <p:cNvGrpSpPr/>
          <p:nvPr/>
        </p:nvGrpSpPr>
        <p:grpSpPr>
          <a:xfrm rot="-1006780">
            <a:off x="8356783" y="312481"/>
            <a:ext cx="288036" cy="362041"/>
            <a:chOff x="5125125" y="828150"/>
            <a:chExt cx="234500" cy="294750"/>
          </a:xfrm>
        </p:grpSpPr>
        <p:sp>
          <p:nvSpPr>
            <p:cNvPr id="129" name="Google Shape;129;p16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16"/>
          <p:cNvGrpSpPr/>
          <p:nvPr/>
        </p:nvGrpSpPr>
        <p:grpSpPr>
          <a:xfrm rot="2565791">
            <a:off x="432051" y="4354733"/>
            <a:ext cx="288044" cy="362051"/>
            <a:chOff x="5125125" y="828150"/>
            <a:chExt cx="234500" cy="294750"/>
          </a:xfrm>
        </p:grpSpPr>
        <p:sp>
          <p:nvSpPr>
            <p:cNvPr id="135" name="Google Shape;135;p16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16"/>
          <p:cNvGrpSpPr/>
          <p:nvPr/>
        </p:nvGrpSpPr>
        <p:grpSpPr>
          <a:xfrm rot="-1006780">
            <a:off x="8356783" y="4354844"/>
            <a:ext cx="288036" cy="362041"/>
            <a:chOff x="5125125" y="828150"/>
            <a:chExt cx="234500" cy="294750"/>
          </a:xfrm>
        </p:grpSpPr>
        <p:sp>
          <p:nvSpPr>
            <p:cNvPr id="141" name="Google Shape;141;p16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/>
          <p:nvPr/>
        </p:nvSpPr>
        <p:spPr>
          <a:xfrm rot="5400000">
            <a:off x="-672326" y="971775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7870362" y="4705575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" name="Google Shape;150;p17"/>
          <p:cNvGrpSpPr/>
          <p:nvPr/>
        </p:nvGrpSpPr>
        <p:grpSpPr>
          <a:xfrm>
            <a:off x="367988" y="4427549"/>
            <a:ext cx="288036" cy="362041"/>
            <a:chOff x="5125125" y="828150"/>
            <a:chExt cx="234500" cy="294750"/>
          </a:xfrm>
        </p:grpSpPr>
        <p:sp>
          <p:nvSpPr>
            <p:cNvPr id="151" name="Google Shape;151;p17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4427976" y="4659299"/>
            <a:ext cx="288036" cy="362041"/>
            <a:chOff x="5125125" y="828150"/>
            <a:chExt cx="234500" cy="294750"/>
          </a:xfrm>
        </p:grpSpPr>
        <p:sp>
          <p:nvSpPr>
            <p:cNvPr id="157" name="Google Shape;157;p17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17"/>
          <p:cNvGrpSpPr/>
          <p:nvPr/>
        </p:nvGrpSpPr>
        <p:grpSpPr>
          <a:xfrm>
            <a:off x="8286763" y="253074"/>
            <a:ext cx="288036" cy="362041"/>
            <a:chOff x="5125125" y="828150"/>
            <a:chExt cx="234500" cy="294750"/>
          </a:xfrm>
        </p:grpSpPr>
        <p:sp>
          <p:nvSpPr>
            <p:cNvPr id="163" name="Google Shape;163;p17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17"/>
          <p:cNvSpPr/>
          <p:nvPr/>
        </p:nvSpPr>
        <p:spPr>
          <a:xfrm>
            <a:off x="1493138" y="-430476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1890000" y="1307100"/>
            <a:ext cx="53640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-2557050" y="-679976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EAD1B5">
              <a:alpha val="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5351912" y="-679976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EAD1B5">
              <a:alpha val="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" name="Google Shape;173;p19"/>
          <p:cNvGrpSpPr/>
          <p:nvPr/>
        </p:nvGrpSpPr>
        <p:grpSpPr>
          <a:xfrm>
            <a:off x="227001" y="272699"/>
            <a:ext cx="288036" cy="362041"/>
            <a:chOff x="5125125" y="828150"/>
            <a:chExt cx="234500" cy="294750"/>
          </a:xfrm>
        </p:grpSpPr>
        <p:sp>
          <p:nvSpPr>
            <p:cNvPr id="174" name="Google Shape;174;p19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" name="Google Shape;179;p19"/>
          <p:cNvGrpSpPr/>
          <p:nvPr/>
        </p:nvGrpSpPr>
        <p:grpSpPr>
          <a:xfrm>
            <a:off x="227001" y="4608574"/>
            <a:ext cx="288036" cy="362041"/>
            <a:chOff x="5125125" y="828150"/>
            <a:chExt cx="234500" cy="294750"/>
          </a:xfrm>
        </p:grpSpPr>
        <p:sp>
          <p:nvSpPr>
            <p:cNvPr id="180" name="Google Shape;180;p19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19"/>
          <p:cNvGrpSpPr/>
          <p:nvPr/>
        </p:nvGrpSpPr>
        <p:grpSpPr>
          <a:xfrm>
            <a:off x="8628976" y="272699"/>
            <a:ext cx="288036" cy="362041"/>
            <a:chOff x="5125125" y="828150"/>
            <a:chExt cx="234500" cy="294750"/>
          </a:xfrm>
        </p:grpSpPr>
        <p:sp>
          <p:nvSpPr>
            <p:cNvPr id="186" name="Google Shape;186;p19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8628976" y="4608574"/>
            <a:ext cx="288036" cy="362041"/>
            <a:chOff x="5125125" y="828150"/>
            <a:chExt cx="234500" cy="294750"/>
          </a:xfrm>
        </p:grpSpPr>
        <p:sp>
          <p:nvSpPr>
            <p:cNvPr id="192" name="Google Shape;192;p19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>
            <a:spLocks noGrp="1"/>
          </p:cNvSpPr>
          <p:nvPr>
            <p:ph type="title"/>
          </p:nvPr>
        </p:nvSpPr>
        <p:spPr>
          <a:xfrm>
            <a:off x="941250" y="539499"/>
            <a:ext cx="4336200" cy="12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subTitle" idx="1"/>
          </p:nvPr>
        </p:nvSpPr>
        <p:spPr>
          <a:xfrm>
            <a:off x="941250" y="2130400"/>
            <a:ext cx="4806000" cy="23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3687700" y="-533401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-146276" y="4811450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0"/>
          <p:cNvSpPr/>
          <p:nvPr/>
        </p:nvSpPr>
        <p:spPr>
          <a:xfrm rot="5400000">
            <a:off x="7870112" y="655817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0"/>
          <p:cNvGrpSpPr/>
          <p:nvPr/>
        </p:nvGrpSpPr>
        <p:grpSpPr>
          <a:xfrm>
            <a:off x="7594101" y="4671224"/>
            <a:ext cx="288036" cy="362041"/>
            <a:chOff x="5125125" y="828150"/>
            <a:chExt cx="234500" cy="294750"/>
          </a:xfrm>
        </p:grpSpPr>
        <p:sp>
          <p:nvSpPr>
            <p:cNvPr id="204" name="Google Shape;204;p20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20"/>
          <p:cNvGrpSpPr/>
          <p:nvPr/>
        </p:nvGrpSpPr>
        <p:grpSpPr>
          <a:xfrm>
            <a:off x="8060826" y="4671224"/>
            <a:ext cx="288036" cy="362041"/>
            <a:chOff x="5125125" y="828150"/>
            <a:chExt cx="234500" cy="294750"/>
          </a:xfrm>
        </p:grpSpPr>
        <p:sp>
          <p:nvSpPr>
            <p:cNvPr id="210" name="Google Shape;210;p20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20"/>
          <p:cNvGrpSpPr/>
          <p:nvPr/>
        </p:nvGrpSpPr>
        <p:grpSpPr>
          <a:xfrm>
            <a:off x="8527551" y="4671224"/>
            <a:ext cx="288036" cy="362041"/>
            <a:chOff x="5125125" y="828150"/>
            <a:chExt cx="234500" cy="294750"/>
          </a:xfrm>
        </p:grpSpPr>
        <p:sp>
          <p:nvSpPr>
            <p:cNvPr id="216" name="Google Shape;216;p20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title" hasCustomPrompt="1"/>
          </p:nvPr>
        </p:nvSpPr>
        <p:spPr>
          <a:xfrm>
            <a:off x="2008050" y="1483625"/>
            <a:ext cx="5127900" cy="14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1"/>
          </p:nvPr>
        </p:nvSpPr>
        <p:spPr>
          <a:xfrm>
            <a:off x="2008050" y="2829650"/>
            <a:ext cx="5127900" cy="49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4" name="Google Shape;224;p22"/>
          <p:cNvSpPr/>
          <p:nvPr/>
        </p:nvSpPr>
        <p:spPr>
          <a:xfrm>
            <a:off x="1563338" y="-3820751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1563338" y="2798599"/>
            <a:ext cx="6157719" cy="6004453"/>
          </a:xfrm>
          <a:custGeom>
            <a:avLst/>
            <a:gdLst/>
            <a:ahLst/>
            <a:cxnLst/>
            <a:rect l="l" t="t" r="r" b="b"/>
            <a:pathLst>
              <a:path w="82804" h="80743" extrusionOk="0">
                <a:moveTo>
                  <a:pt x="44355" y="104"/>
                </a:moveTo>
                <a:lnTo>
                  <a:pt x="44355" y="104"/>
                </a:lnTo>
                <a:lnTo>
                  <a:pt x="44355" y="104"/>
                </a:lnTo>
                <a:close/>
                <a:moveTo>
                  <a:pt x="32600" y="924"/>
                </a:moveTo>
                <a:lnTo>
                  <a:pt x="32600" y="924"/>
                </a:lnTo>
                <a:lnTo>
                  <a:pt x="32600" y="924"/>
                </a:lnTo>
                <a:close/>
                <a:moveTo>
                  <a:pt x="24203" y="3649"/>
                </a:moveTo>
                <a:lnTo>
                  <a:pt x="24203" y="3649"/>
                </a:lnTo>
                <a:lnTo>
                  <a:pt x="24203" y="3649"/>
                </a:lnTo>
                <a:close/>
                <a:moveTo>
                  <a:pt x="19019" y="6410"/>
                </a:moveTo>
                <a:lnTo>
                  <a:pt x="19019" y="6410"/>
                </a:lnTo>
                <a:lnTo>
                  <a:pt x="19019" y="6410"/>
                </a:lnTo>
                <a:close/>
                <a:moveTo>
                  <a:pt x="66213" y="8053"/>
                </a:moveTo>
                <a:lnTo>
                  <a:pt x="66213" y="8053"/>
                </a:lnTo>
                <a:lnTo>
                  <a:pt x="66213" y="8053"/>
                </a:lnTo>
                <a:close/>
                <a:moveTo>
                  <a:pt x="70677" y="11825"/>
                </a:moveTo>
                <a:lnTo>
                  <a:pt x="70677" y="11825"/>
                </a:lnTo>
                <a:lnTo>
                  <a:pt x="70677" y="11825"/>
                </a:lnTo>
                <a:close/>
                <a:moveTo>
                  <a:pt x="79061" y="23602"/>
                </a:moveTo>
                <a:lnTo>
                  <a:pt x="79061" y="23602"/>
                </a:lnTo>
                <a:lnTo>
                  <a:pt x="79061" y="23602"/>
                </a:lnTo>
                <a:close/>
                <a:moveTo>
                  <a:pt x="72691" y="66810"/>
                </a:moveTo>
                <a:lnTo>
                  <a:pt x="72691" y="66810"/>
                </a:lnTo>
                <a:lnTo>
                  <a:pt x="72691" y="66810"/>
                </a:lnTo>
                <a:close/>
                <a:moveTo>
                  <a:pt x="70677" y="68919"/>
                </a:moveTo>
                <a:lnTo>
                  <a:pt x="70677" y="68919"/>
                </a:lnTo>
                <a:lnTo>
                  <a:pt x="70677" y="68919"/>
                </a:lnTo>
                <a:close/>
                <a:moveTo>
                  <a:pt x="14289" y="70883"/>
                </a:moveTo>
                <a:lnTo>
                  <a:pt x="14289" y="70883"/>
                </a:lnTo>
                <a:lnTo>
                  <a:pt x="14289" y="70883"/>
                </a:lnTo>
                <a:lnTo>
                  <a:pt x="14289" y="70883"/>
                </a:lnTo>
                <a:close/>
                <a:moveTo>
                  <a:pt x="58600" y="77095"/>
                </a:moveTo>
                <a:lnTo>
                  <a:pt x="58600" y="77095"/>
                </a:lnTo>
                <a:lnTo>
                  <a:pt x="58600" y="77095"/>
                </a:lnTo>
                <a:close/>
                <a:moveTo>
                  <a:pt x="55870" y="78198"/>
                </a:moveTo>
                <a:lnTo>
                  <a:pt x="55870" y="78198"/>
                </a:lnTo>
                <a:lnTo>
                  <a:pt x="55870" y="78198"/>
                </a:lnTo>
                <a:close/>
                <a:moveTo>
                  <a:pt x="50201" y="79820"/>
                </a:moveTo>
                <a:lnTo>
                  <a:pt x="50201" y="79820"/>
                </a:lnTo>
                <a:lnTo>
                  <a:pt x="50201" y="79820"/>
                </a:lnTo>
                <a:close/>
                <a:moveTo>
                  <a:pt x="41401" y="1"/>
                </a:moveTo>
                <a:lnTo>
                  <a:pt x="40925" y="27391"/>
                </a:lnTo>
                <a:lnTo>
                  <a:pt x="38448" y="104"/>
                </a:lnTo>
                <a:lnTo>
                  <a:pt x="39978" y="27457"/>
                </a:lnTo>
                <a:lnTo>
                  <a:pt x="35509" y="412"/>
                </a:lnTo>
                <a:lnTo>
                  <a:pt x="39036" y="27589"/>
                </a:lnTo>
                <a:lnTo>
                  <a:pt x="32600" y="924"/>
                </a:lnTo>
                <a:lnTo>
                  <a:pt x="38108" y="27786"/>
                </a:lnTo>
                <a:lnTo>
                  <a:pt x="29737" y="1636"/>
                </a:lnTo>
                <a:lnTo>
                  <a:pt x="37194" y="28047"/>
                </a:lnTo>
                <a:lnTo>
                  <a:pt x="26933" y="2546"/>
                </a:lnTo>
                <a:lnTo>
                  <a:pt x="36305" y="28371"/>
                </a:lnTo>
                <a:lnTo>
                  <a:pt x="24203" y="3649"/>
                </a:lnTo>
                <a:lnTo>
                  <a:pt x="35439" y="28756"/>
                </a:lnTo>
                <a:lnTo>
                  <a:pt x="21559" y="4939"/>
                </a:lnTo>
                <a:lnTo>
                  <a:pt x="34604" y="29201"/>
                </a:lnTo>
                <a:lnTo>
                  <a:pt x="19019" y="6410"/>
                </a:lnTo>
                <a:lnTo>
                  <a:pt x="33804" y="29702"/>
                </a:lnTo>
                <a:lnTo>
                  <a:pt x="16590" y="8053"/>
                </a:lnTo>
                <a:lnTo>
                  <a:pt x="33043" y="30257"/>
                </a:lnTo>
                <a:lnTo>
                  <a:pt x="33043" y="30257"/>
                </a:lnTo>
                <a:lnTo>
                  <a:pt x="14290" y="9862"/>
                </a:lnTo>
                <a:lnTo>
                  <a:pt x="32324" y="30865"/>
                </a:lnTo>
                <a:lnTo>
                  <a:pt x="12127" y="11825"/>
                </a:lnTo>
                <a:lnTo>
                  <a:pt x="12127" y="11825"/>
                </a:lnTo>
                <a:lnTo>
                  <a:pt x="31651" y="31520"/>
                </a:lnTo>
                <a:lnTo>
                  <a:pt x="10112" y="13935"/>
                </a:lnTo>
                <a:lnTo>
                  <a:pt x="31030" y="32222"/>
                </a:lnTo>
                <a:lnTo>
                  <a:pt x="8258" y="16179"/>
                </a:lnTo>
                <a:lnTo>
                  <a:pt x="30460" y="32964"/>
                </a:lnTo>
                <a:lnTo>
                  <a:pt x="30460" y="32964"/>
                </a:lnTo>
                <a:lnTo>
                  <a:pt x="6572" y="18546"/>
                </a:lnTo>
                <a:lnTo>
                  <a:pt x="29946" y="33744"/>
                </a:lnTo>
                <a:lnTo>
                  <a:pt x="5065" y="21024"/>
                </a:lnTo>
                <a:lnTo>
                  <a:pt x="29489" y="34558"/>
                </a:lnTo>
                <a:lnTo>
                  <a:pt x="3742" y="23602"/>
                </a:lnTo>
                <a:lnTo>
                  <a:pt x="3742" y="23602"/>
                </a:lnTo>
                <a:lnTo>
                  <a:pt x="29094" y="35401"/>
                </a:lnTo>
                <a:lnTo>
                  <a:pt x="29094" y="35401"/>
                </a:lnTo>
                <a:lnTo>
                  <a:pt x="2611" y="26264"/>
                </a:lnTo>
                <a:lnTo>
                  <a:pt x="2611" y="26264"/>
                </a:lnTo>
                <a:lnTo>
                  <a:pt x="28763" y="36270"/>
                </a:lnTo>
                <a:lnTo>
                  <a:pt x="1677" y="28999"/>
                </a:lnTo>
                <a:lnTo>
                  <a:pt x="1677" y="28999"/>
                </a:lnTo>
                <a:lnTo>
                  <a:pt x="28494" y="37159"/>
                </a:lnTo>
                <a:lnTo>
                  <a:pt x="946" y="31790"/>
                </a:lnTo>
                <a:lnTo>
                  <a:pt x="946" y="31790"/>
                </a:lnTo>
                <a:lnTo>
                  <a:pt x="28292" y="38066"/>
                </a:lnTo>
                <a:lnTo>
                  <a:pt x="422" y="34627"/>
                </a:lnTo>
                <a:lnTo>
                  <a:pt x="28157" y="38984"/>
                </a:lnTo>
                <a:lnTo>
                  <a:pt x="105" y="37492"/>
                </a:lnTo>
                <a:lnTo>
                  <a:pt x="28090" y="39908"/>
                </a:lnTo>
                <a:lnTo>
                  <a:pt x="0" y="40373"/>
                </a:lnTo>
                <a:lnTo>
                  <a:pt x="28090" y="40836"/>
                </a:lnTo>
                <a:lnTo>
                  <a:pt x="105" y="43252"/>
                </a:lnTo>
                <a:lnTo>
                  <a:pt x="105" y="43252"/>
                </a:lnTo>
                <a:lnTo>
                  <a:pt x="28157" y="41761"/>
                </a:lnTo>
                <a:lnTo>
                  <a:pt x="422" y="46118"/>
                </a:lnTo>
                <a:lnTo>
                  <a:pt x="422" y="46118"/>
                </a:lnTo>
                <a:lnTo>
                  <a:pt x="28292" y="42679"/>
                </a:lnTo>
                <a:lnTo>
                  <a:pt x="946" y="48954"/>
                </a:lnTo>
                <a:lnTo>
                  <a:pt x="28494" y="43584"/>
                </a:lnTo>
                <a:lnTo>
                  <a:pt x="1677" y="51746"/>
                </a:lnTo>
                <a:lnTo>
                  <a:pt x="28763" y="44474"/>
                </a:lnTo>
                <a:lnTo>
                  <a:pt x="2611" y="54481"/>
                </a:lnTo>
                <a:lnTo>
                  <a:pt x="29094" y="45343"/>
                </a:lnTo>
                <a:lnTo>
                  <a:pt x="3742" y="57144"/>
                </a:lnTo>
                <a:lnTo>
                  <a:pt x="29489" y="46187"/>
                </a:lnTo>
                <a:lnTo>
                  <a:pt x="5065" y="59720"/>
                </a:lnTo>
                <a:lnTo>
                  <a:pt x="5065" y="59720"/>
                </a:lnTo>
                <a:lnTo>
                  <a:pt x="29946" y="47000"/>
                </a:lnTo>
                <a:lnTo>
                  <a:pt x="29946" y="47000"/>
                </a:lnTo>
                <a:lnTo>
                  <a:pt x="6572" y="62199"/>
                </a:lnTo>
                <a:lnTo>
                  <a:pt x="30460" y="47780"/>
                </a:lnTo>
                <a:lnTo>
                  <a:pt x="8258" y="64567"/>
                </a:lnTo>
                <a:lnTo>
                  <a:pt x="8258" y="64567"/>
                </a:lnTo>
                <a:lnTo>
                  <a:pt x="31030" y="48524"/>
                </a:lnTo>
                <a:lnTo>
                  <a:pt x="10112" y="66810"/>
                </a:lnTo>
                <a:lnTo>
                  <a:pt x="10112" y="66810"/>
                </a:lnTo>
                <a:lnTo>
                  <a:pt x="31651" y="49223"/>
                </a:lnTo>
                <a:lnTo>
                  <a:pt x="31651" y="49223"/>
                </a:lnTo>
                <a:lnTo>
                  <a:pt x="12127" y="68919"/>
                </a:lnTo>
                <a:lnTo>
                  <a:pt x="32324" y="49879"/>
                </a:lnTo>
                <a:lnTo>
                  <a:pt x="14289" y="70883"/>
                </a:lnTo>
                <a:lnTo>
                  <a:pt x="33043" y="50486"/>
                </a:lnTo>
                <a:lnTo>
                  <a:pt x="16590" y="72691"/>
                </a:lnTo>
                <a:lnTo>
                  <a:pt x="33804" y="51042"/>
                </a:lnTo>
                <a:lnTo>
                  <a:pt x="33804" y="51042"/>
                </a:lnTo>
                <a:lnTo>
                  <a:pt x="19018" y="74335"/>
                </a:lnTo>
                <a:lnTo>
                  <a:pt x="19018" y="74335"/>
                </a:lnTo>
                <a:lnTo>
                  <a:pt x="34604" y="51544"/>
                </a:lnTo>
                <a:lnTo>
                  <a:pt x="21559" y="75805"/>
                </a:lnTo>
                <a:lnTo>
                  <a:pt x="21559" y="75805"/>
                </a:lnTo>
                <a:lnTo>
                  <a:pt x="35439" y="51988"/>
                </a:lnTo>
                <a:lnTo>
                  <a:pt x="35439" y="51988"/>
                </a:lnTo>
                <a:lnTo>
                  <a:pt x="24203" y="77095"/>
                </a:lnTo>
                <a:lnTo>
                  <a:pt x="36305" y="52374"/>
                </a:lnTo>
                <a:lnTo>
                  <a:pt x="26933" y="78198"/>
                </a:lnTo>
                <a:lnTo>
                  <a:pt x="37194" y="52697"/>
                </a:lnTo>
                <a:lnTo>
                  <a:pt x="29737" y="79108"/>
                </a:lnTo>
                <a:lnTo>
                  <a:pt x="38108" y="52959"/>
                </a:lnTo>
                <a:lnTo>
                  <a:pt x="32600" y="79820"/>
                </a:lnTo>
                <a:lnTo>
                  <a:pt x="39036" y="53155"/>
                </a:lnTo>
                <a:lnTo>
                  <a:pt x="35509" y="80332"/>
                </a:lnTo>
                <a:lnTo>
                  <a:pt x="39978" y="53287"/>
                </a:lnTo>
                <a:lnTo>
                  <a:pt x="39978" y="53287"/>
                </a:lnTo>
                <a:lnTo>
                  <a:pt x="38448" y="80641"/>
                </a:lnTo>
                <a:lnTo>
                  <a:pt x="40925" y="53355"/>
                </a:lnTo>
                <a:lnTo>
                  <a:pt x="41401" y="80743"/>
                </a:lnTo>
                <a:lnTo>
                  <a:pt x="41876" y="53355"/>
                </a:lnTo>
                <a:lnTo>
                  <a:pt x="44355" y="80641"/>
                </a:lnTo>
                <a:lnTo>
                  <a:pt x="42826" y="53287"/>
                </a:lnTo>
                <a:lnTo>
                  <a:pt x="42826" y="53287"/>
                </a:lnTo>
                <a:lnTo>
                  <a:pt x="47294" y="80332"/>
                </a:lnTo>
                <a:lnTo>
                  <a:pt x="43767" y="53155"/>
                </a:lnTo>
                <a:lnTo>
                  <a:pt x="50201" y="79820"/>
                </a:lnTo>
                <a:lnTo>
                  <a:pt x="44696" y="52959"/>
                </a:lnTo>
                <a:lnTo>
                  <a:pt x="53066" y="79108"/>
                </a:lnTo>
                <a:lnTo>
                  <a:pt x="45609" y="52697"/>
                </a:lnTo>
                <a:lnTo>
                  <a:pt x="55870" y="78198"/>
                </a:lnTo>
                <a:lnTo>
                  <a:pt x="46500" y="52374"/>
                </a:lnTo>
                <a:lnTo>
                  <a:pt x="58600" y="77095"/>
                </a:lnTo>
                <a:lnTo>
                  <a:pt x="47365" y="51988"/>
                </a:lnTo>
                <a:lnTo>
                  <a:pt x="47365" y="51988"/>
                </a:lnTo>
                <a:lnTo>
                  <a:pt x="61244" y="75805"/>
                </a:lnTo>
                <a:lnTo>
                  <a:pt x="48199" y="51544"/>
                </a:lnTo>
                <a:lnTo>
                  <a:pt x="63786" y="74335"/>
                </a:lnTo>
                <a:lnTo>
                  <a:pt x="48999" y="51042"/>
                </a:lnTo>
                <a:lnTo>
                  <a:pt x="66213" y="72691"/>
                </a:lnTo>
                <a:lnTo>
                  <a:pt x="49760" y="50486"/>
                </a:lnTo>
                <a:lnTo>
                  <a:pt x="68515" y="70883"/>
                </a:lnTo>
                <a:lnTo>
                  <a:pt x="68515" y="70883"/>
                </a:lnTo>
                <a:lnTo>
                  <a:pt x="50479" y="49879"/>
                </a:lnTo>
                <a:lnTo>
                  <a:pt x="70677" y="68919"/>
                </a:lnTo>
                <a:lnTo>
                  <a:pt x="51152" y="49223"/>
                </a:lnTo>
                <a:lnTo>
                  <a:pt x="51152" y="49223"/>
                </a:lnTo>
                <a:lnTo>
                  <a:pt x="72691" y="66810"/>
                </a:lnTo>
                <a:lnTo>
                  <a:pt x="51775" y="48524"/>
                </a:lnTo>
                <a:lnTo>
                  <a:pt x="51775" y="48524"/>
                </a:lnTo>
                <a:lnTo>
                  <a:pt x="74546" y="64567"/>
                </a:lnTo>
                <a:lnTo>
                  <a:pt x="52345" y="47780"/>
                </a:lnTo>
                <a:lnTo>
                  <a:pt x="76231" y="62199"/>
                </a:lnTo>
                <a:lnTo>
                  <a:pt x="76231" y="62199"/>
                </a:lnTo>
                <a:lnTo>
                  <a:pt x="52858" y="47000"/>
                </a:lnTo>
                <a:lnTo>
                  <a:pt x="52858" y="47000"/>
                </a:lnTo>
                <a:lnTo>
                  <a:pt x="77739" y="59720"/>
                </a:lnTo>
                <a:lnTo>
                  <a:pt x="53314" y="46187"/>
                </a:lnTo>
                <a:lnTo>
                  <a:pt x="53314" y="46187"/>
                </a:lnTo>
                <a:lnTo>
                  <a:pt x="79061" y="57144"/>
                </a:lnTo>
                <a:lnTo>
                  <a:pt x="79061" y="57144"/>
                </a:lnTo>
                <a:lnTo>
                  <a:pt x="53710" y="45343"/>
                </a:lnTo>
                <a:lnTo>
                  <a:pt x="80193" y="54481"/>
                </a:lnTo>
                <a:lnTo>
                  <a:pt x="54042" y="44474"/>
                </a:lnTo>
                <a:lnTo>
                  <a:pt x="81126" y="51746"/>
                </a:lnTo>
                <a:lnTo>
                  <a:pt x="81126" y="51746"/>
                </a:lnTo>
                <a:lnTo>
                  <a:pt x="54309" y="43584"/>
                </a:lnTo>
                <a:lnTo>
                  <a:pt x="54309" y="43584"/>
                </a:lnTo>
                <a:lnTo>
                  <a:pt x="81857" y="48954"/>
                </a:lnTo>
                <a:lnTo>
                  <a:pt x="54511" y="42679"/>
                </a:lnTo>
                <a:lnTo>
                  <a:pt x="82381" y="46118"/>
                </a:lnTo>
                <a:lnTo>
                  <a:pt x="82381" y="46118"/>
                </a:lnTo>
                <a:lnTo>
                  <a:pt x="54646" y="41761"/>
                </a:lnTo>
                <a:lnTo>
                  <a:pt x="82698" y="43252"/>
                </a:lnTo>
                <a:lnTo>
                  <a:pt x="54715" y="40836"/>
                </a:lnTo>
                <a:lnTo>
                  <a:pt x="82803" y="40373"/>
                </a:lnTo>
                <a:lnTo>
                  <a:pt x="54715" y="39908"/>
                </a:lnTo>
                <a:lnTo>
                  <a:pt x="82698" y="37492"/>
                </a:lnTo>
                <a:lnTo>
                  <a:pt x="82698" y="37492"/>
                </a:lnTo>
                <a:lnTo>
                  <a:pt x="54646" y="38984"/>
                </a:lnTo>
                <a:lnTo>
                  <a:pt x="82381" y="34627"/>
                </a:lnTo>
                <a:lnTo>
                  <a:pt x="54511" y="38066"/>
                </a:lnTo>
                <a:lnTo>
                  <a:pt x="81857" y="31790"/>
                </a:lnTo>
                <a:lnTo>
                  <a:pt x="54309" y="37159"/>
                </a:lnTo>
                <a:lnTo>
                  <a:pt x="54309" y="37159"/>
                </a:lnTo>
                <a:lnTo>
                  <a:pt x="81126" y="28999"/>
                </a:lnTo>
                <a:lnTo>
                  <a:pt x="54042" y="36270"/>
                </a:lnTo>
                <a:lnTo>
                  <a:pt x="54042" y="36270"/>
                </a:lnTo>
                <a:lnTo>
                  <a:pt x="80193" y="26264"/>
                </a:lnTo>
                <a:lnTo>
                  <a:pt x="80193" y="26264"/>
                </a:lnTo>
                <a:lnTo>
                  <a:pt x="53710" y="35401"/>
                </a:lnTo>
                <a:lnTo>
                  <a:pt x="79061" y="23602"/>
                </a:lnTo>
                <a:lnTo>
                  <a:pt x="53314" y="34558"/>
                </a:lnTo>
                <a:lnTo>
                  <a:pt x="77739" y="21024"/>
                </a:lnTo>
                <a:lnTo>
                  <a:pt x="77739" y="21024"/>
                </a:lnTo>
                <a:lnTo>
                  <a:pt x="52858" y="33744"/>
                </a:lnTo>
                <a:lnTo>
                  <a:pt x="76231" y="18546"/>
                </a:lnTo>
                <a:lnTo>
                  <a:pt x="52345" y="32964"/>
                </a:lnTo>
                <a:lnTo>
                  <a:pt x="52345" y="32964"/>
                </a:lnTo>
                <a:lnTo>
                  <a:pt x="74546" y="16179"/>
                </a:lnTo>
                <a:lnTo>
                  <a:pt x="74546" y="16179"/>
                </a:lnTo>
                <a:lnTo>
                  <a:pt x="51775" y="32222"/>
                </a:lnTo>
                <a:lnTo>
                  <a:pt x="72691" y="13935"/>
                </a:lnTo>
                <a:lnTo>
                  <a:pt x="51152" y="31520"/>
                </a:lnTo>
                <a:lnTo>
                  <a:pt x="51152" y="31520"/>
                </a:lnTo>
                <a:lnTo>
                  <a:pt x="70677" y="11825"/>
                </a:lnTo>
                <a:lnTo>
                  <a:pt x="50479" y="30865"/>
                </a:lnTo>
                <a:lnTo>
                  <a:pt x="68515" y="9862"/>
                </a:lnTo>
                <a:lnTo>
                  <a:pt x="49760" y="30257"/>
                </a:lnTo>
                <a:lnTo>
                  <a:pt x="66213" y="8053"/>
                </a:lnTo>
                <a:lnTo>
                  <a:pt x="48999" y="29702"/>
                </a:lnTo>
                <a:lnTo>
                  <a:pt x="63786" y="6410"/>
                </a:lnTo>
                <a:lnTo>
                  <a:pt x="48199" y="29201"/>
                </a:lnTo>
                <a:lnTo>
                  <a:pt x="61244" y="4939"/>
                </a:lnTo>
                <a:lnTo>
                  <a:pt x="47365" y="28756"/>
                </a:lnTo>
                <a:lnTo>
                  <a:pt x="58600" y="3649"/>
                </a:lnTo>
                <a:lnTo>
                  <a:pt x="46500" y="28371"/>
                </a:lnTo>
                <a:lnTo>
                  <a:pt x="55870" y="2546"/>
                </a:lnTo>
                <a:lnTo>
                  <a:pt x="45609" y="28047"/>
                </a:lnTo>
                <a:lnTo>
                  <a:pt x="53066" y="1636"/>
                </a:lnTo>
                <a:lnTo>
                  <a:pt x="44696" y="27786"/>
                </a:lnTo>
                <a:lnTo>
                  <a:pt x="50201" y="924"/>
                </a:lnTo>
                <a:lnTo>
                  <a:pt x="43767" y="27589"/>
                </a:lnTo>
                <a:lnTo>
                  <a:pt x="47294" y="412"/>
                </a:lnTo>
                <a:lnTo>
                  <a:pt x="42826" y="27457"/>
                </a:lnTo>
                <a:lnTo>
                  <a:pt x="44355" y="104"/>
                </a:lnTo>
                <a:lnTo>
                  <a:pt x="41876" y="27391"/>
                </a:lnTo>
                <a:lnTo>
                  <a:pt x="41401" y="1"/>
                </a:lnTo>
                <a:close/>
              </a:path>
            </a:pathLst>
          </a:custGeom>
          <a:solidFill>
            <a:srgbClr val="783F04">
              <a:alpha val="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2"/>
          <p:cNvSpPr/>
          <p:nvPr/>
        </p:nvSpPr>
        <p:spPr>
          <a:xfrm rot="5400000">
            <a:off x="-855226" y="2594025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2"/>
          <p:cNvSpPr/>
          <p:nvPr/>
        </p:nvSpPr>
        <p:spPr>
          <a:xfrm rot="5400000">
            <a:off x="8241149" y="2644575"/>
            <a:ext cx="1724100" cy="8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p22"/>
          <p:cNvGrpSpPr/>
          <p:nvPr/>
        </p:nvGrpSpPr>
        <p:grpSpPr>
          <a:xfrm>
            <a:off x="425188" y="302699"/>
            <a:ext cx="288036" cy="362041"/>
            <a:chOff x="5125125" y="828150"/>
            <a:chExt cx="234500" cy="294750"/>
          </a:xfrm>
        </p:grpSpPr>
        <p:sp>
          <p:nvSpPr>
            <p:cNvPr id="229" name="Google Shape;229;p22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22"/>
          <p:cNvGrpSpPr/>
          <p:nvPr/>
        </p:nvGrpSpPr>
        <p:grpSpPr>
          <a:xfrm>
            <a:off x="8286751" y="4341299"/>
            <a:ext cx="288036" cy="362041"/>
            <a:chOff x="5125125" y="828150"/>
            <a:chExt cx="234500" cy="294750"/>
          </a:xfrm>
        </p:grpSpPr>
        <p:sp>
          <p:nvSpPr>
            <p:cNvPr id="235" name="Google Shape;235;p22"/>
            <p:cNvSpPr/>
            <p:nvPr/>
          </p:nvSpPr>
          <p:spPr>
            <a:xfrm>
              <a:off x="5130925" y="828800"/>
              <a:ext cx="226700" cy="288475"/>
            </a:xfrm>
            <a:custGeom>
              <a:avLst/>
              <a:gdLst/>
              <a:ahLst/>
              <a:cxnLst/>
              <a:rect l="l" t="t" r="r" b="b"/>
              <a:pathLst>
                <a:path w="9068" h="11539" extrusionOk="0">
                  <a:moveTo>
                    <a:pt x="4533" y="0"/>
                  </a:moveTo>
                  <a:cubicBezTo>
                    <a:pt x="3916" y="2885"/>
                    <a:pt x="2061" y="4429"/>
                    <a:pt x="1" y="6388"/>
                  </a:cubicBezTo>
                  <a:cubicBezTo>
                    <a:pt x="1958" y="6696"/>
                    <a:pt x="4533" y="9582"/>
                    <a:pt x="4533" y="11539"/>
                  </a:cubicBezTo>
                  <a:lnTo>
                    <a:pt x="4663" y="11539"/>
                  </a:lnTo>
                  <a:cubicBezTo>
                    <a:pt x="4663" y="9582"/>
                    <a:pt x="7110" y="6696"/>
                    <a:pt x="9067" y="6388"/>
                  </a:cubicBezTo>
                  <a:cubicBezTo>
                    <a:pt x="7007" y="4429"/>
                    <a:pt x="5152" y="2885"/>
                    <a:pt x="4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5125125" y="828150"/>
              <a:ext cx="234500" cy="294750"/>
            </a:xfrm>
            <a:custGeom>
              <a:avLst/>
              <a:gdLst/>
              <a:ahLst/>
              <a:cxnLst/>
              <a:rect l="l" t="t" r="r" b="b"/>
              <a:pathLst>
                <a:path w="9380" h="11790" extrusionOk="0">
                  <a:moveTo>
                    <a:pt x="4690" y="655"/>
                  </a:moveTo>
                  <a:cubicBezTo>
                    <a:pt x="5009" y="1771"/>
                    <a:pt x="5554" y="2785"/>
                    <a:pt x="6278" y="3703"/>
                  </a:cubicBezTo>
                  <a:cubicBezTo>
                    <a:pt x="7070" y="4705"/>
                    <a:pt x="8028" y="5566"/>
                    <a:pt x="8955" y="6440"/>
                  </a:cubicBezTo>
                  <a:cubicBezTo>
                    <a:pt x="7848" y="6714"/>
                    <a:pt x="6892" y="7565"/>
                    <a:pt x="6173" y="8409"/>
                  </a:cubicBezTo>
                  <a:cubicBezTo>
                    <a:pt x="5541" y="9149"/>
                    <a:pt x="4944" y="10078"/>
                    <a:pt x="4753" y="11064"/>
                  </a:cubicBezTo>
                  <a:cubicBezTo>
                    <a:pt x="4577" y="10197"/>
                    <a:pt x="4071" y="9385"/>
                    <a:pt x="3516" y="8699"/>
                  </a:cubicBezTo>
                  <a:lnTo>
                    <a:pt x="3516" y="8699"/>
                  </a:lnTo>
                  <a:cubicBezTo>
                    <a:pt x="3522" y="8700"/>
                    <a:pt x="3529" y="8701"/>
                    <a:pt x="3536" y="8701"/>
                  </a:cubicBezTo>
                  <a:cubicBezTo>
                    <a:pt x="3579" y="8701"/>
                    <a:pt x="3619" y="8678"/>
                    <a:pt x="3642" y="8641"/>
                  </a:cubicBezTo>
                  <a:cubicBezTo>
                    <a:pt x="3826" y="8354"/>
                    <a:pt x="4009" y="8067"/>
                    <a:pt x="4208" y="7790"/>
                  </a:cubicBezTo>
                  <a:cubicBezTo>
                    <a:pt x="4277" y="7695"/>
                    <a:pt x="4187" y="7604"/>
                    <a:pt x="4094" y="7604"/>
                  </a:cubicBezTo>
                  <a:cubicBezTo>
                    <a:pt x="4055" y="7604"/>
                    <a:pt x="4015" y="7620"/>
                    <a:pt x="3986" y="7660"/>
                  </a:cubicBezTo>
                  <a:cubicBezTo>
                    <a:pt x="3788" y="7937"/>
                    <a:pt x="3602" y="8224"/>
                    <a:pt x="3419" y="8510"/>
                  </a:cubicBezTo>
                  <a:cubicBezTo>
                    <a:pt x="3411" y="8525"/>
                    <a:pt x="3404" y="8542"/>
                    <a:pt x="3401" y="8559"/>
                  </a:cubicBezTo>
                  <a:cubicBezTo>
                    <a:pt x="3359" y="8507"/>
                    <a:pt x="3316" y="8457"/>
                    <a:pt x="3272" y="8409"/>
                  </a:cubicBezTo>
                  <a:cubicBezTo>
                    <a:pt x="3195" y="8319"/>
                    <a:pt x="3115" y="8230"/>
                    <a:pt x="3032" y="8142"/>
                  </a:cubicBezTo>
                  <a:cubicBezTo>
                    <a:pt x="3062" y="8138"/>
                    <a:pt x="3089" y="8123"/>
                    <a:pt x="3107" y="8100"/>
                  </a:cubicBezTo>
                  <a:cubicBezTo>
                    <a:pt x="3446" y="7693"/>
                    <a:pt x="3656" y="7203"/>
                    <a:pt x="3983" y="6787"/>
                  </a:cubicBezTo>
                  <a:cubicBezTo>
                    <a:pt x="4060" y="6689"/>
                    <a:pt x="3974" y="6559"/>
                    <a:pt x="3884" y="6559"/>
                  </a:cubicBezTo>
                  <a:cubicBezTo>
                    <a:pt x="3855" y="6559"/>
                    <a:pt x="3826" y="6572"/>
                    <a:pt x="3801" y="6604"/>
                  </a:cubicBezTo>
                  <a:cubicBezTo>
                    <a:pt x="3474" y="7019"/>
                    <a:pt x="3262" y="7513"/>
                    <a:pt x="2925" y="7918"/>
                  </a:cubicBezTo>
                  <a:cubicBezTo>
                    <a:pt x="2905" y="7940"/>
                    <a:pt x="2895" y="7968"/>
                    <a:pt x="2893" y="7998"/>
                  </a:cubicBezTo>
                  <a:cubicBezTo>
                    <a:pt x="2743" y="7845"/>
                    <a:pt x="2585" y="7696"/>
                    <a:pt x="2420" y="7553"/>
                  </a:cubicBezTo>
                  <a:cubicBezTo>
                    <a:pt x="2843" y="7156"/>
                    <a:pt x="3137" y="6634"/>
                    <a:pt x="3436" y="6142"/>
                  </a:cubicBezTo>
                  <a:cubicBezTo>
                    <a:pt x="3496" y="6043"/>
                    <a:pt x="3408" y="5952"/>
                    <a:pt x="3319" y="5952"/>
                  </a:cubicBezTo>
                  <a:cubicBezTo>
                    <a:pt x="3280" y="5952"/>
                    <a:pt x="3240" y="5970"/>
                    <a:pt x="3214" y="6013"/>
                  </a:cubicBezTo>
                  <a:cubicBezTo>
                    <a:pt x="2922" y="6492"/>
                    <a:pt x="2638" y="7002"/>
                    <a:pt x="2221" y="7386"/>
                  </a:cubicBezTo>
                  <a:cubicBezTo>
                    <a:pt x="1682" y="6952"/>
                    <a:pt x="1074" y="6599"/>
                    <a:pt x="425" y="6440"/>
                  </a:cubicBezTo>
                  <a:cubicBezTo>
                    <a:pt x="1352" y="5565"/>
                    <a:pt x="2301" y="4702"/>
                    <a:pt x="3100" y="3703"/>
                  </a:cubicBezTo>
                  <a:cubicBezTo>
                    <a:pt x="3829" y="2792"/>
                    <a:pt x="4373" y="1770"/>
                    <a:pt x="4690" y="655"/>
                  </a:cubicBezTo>
                  <a:close/>
                  <a:moveTo>
                    <a:pt x="4690" y="0"/>
                  </a:moveTo>
                  <a:cubicBezTo>
                    <a:pt x="4638" y="0"/>
                    <a:pt x="4585" y="31"/>
                    <a:pt x="4567" y="93"/>
                  </a:cubicBezTo>
                  <a:cubicBezTo>
                    <a:pt x="4276" y="1409"/>
                    <a:pt x="3674" y="2590"/>
                    <a:pt x="2827" y="3634"/>
                  </a:cubicBezTo>
                  <a:cubicBezTo>
                    <a:pt x="2003" y="4652"/>
                    <a:pt x="1014" y="5524"/>
                    <a:pt x="66" y="6424"/>
                  </a:cubicBezTo>
                  <a:cubicBezTo>
                    <a:pt x="1" y="6487"/>
                    <a:pt x="26" y="6622"/>
                    <a:pt x="123" y="6639"/>
                  </a:cubicBezTo>
                  <a:cubicBezTo>
                    <a:pt x="1282" y="6836"/>
                    <a:pt x="2281" y="7690"/>
                    <a:pt x="3042" y="8537"/>
                  </a:cubicBezTo>
                  <a:cubicBezTo>
                    <a:pt x="3793" y="9371"/>
                    <a:pt x="4547" y="10501"/>
                    <a:pt x="4560" y="11665"/>
                  </a:cubicBezTo>
                  <a:cubicBezTo>
                    <a:pt x="4561" y="11748"/>
                    <a:pt x="4625" y="11790"/>
                    <a:pt x="4690" y="11790"/>
                  </a:cubicBezTo>
                  <a:cubicBezTo>
                    <a:pt x="4712" y="11790"/>
                    <a:pt x="4734" y="11785"/>
                    <a:pt x="4753" y="11775"/>
                  </a:cubicBezTo>
                  <a:cubicBezTo>
                    <a:pt x="4773" y="11785"/>
                    <a:pt x="4795" y="11790"/>
                    <a:pt x="4817" y="11790"/>
                  </a:cubicBezTo>
                  <a:cubicBezTo>
                    <a:pt x="4882" y="11790"/>
                    <a:pt x="4946" y="11748"/>
                    <a:pt x="4947" y="11665"/>
                  </a:cubicBezTo>
                  <a:cubicBezTo>
                    <a:pt x="4960" y="10504"/>
                    <a:pt x="5671" y="9391"/>
                    <a:pt x="6400" y="8535"/>
                  </a:cubicBezTo>
                  <a:cubicBezTo>
                    <a:pt x="7129" y="7681"/>
                    <a:pt x="8118" y="6831"/>
                    <a:pt x="9257" y="6639"/>
                  </a:cubicBezTo>
                  <a:cubicBezTo>
                    <a:pt x="9354" y="6622"/>
                    <a:pt x="9379" y="6485"/>
                    <a:pt x="9314" y="6424"/>
                  </a:cubicBezTo>
                  <a:cubicBezTo>
                    <a:pt x="8367" y="5523"/>
                    <a:pt x="7384" y="4647"/>
                    <a:pt x="6553" y="3634"/>
                  </a:cubicBezTo>
                  <a:cubicBezTo>
                    <a:pt x="5703" y="2599"/>
                    <a:pt x="5102" y="1404"/>
                    <a:pt x="4815" y="93"/>
                  </a:cubicBezTo>
                  <a:cubicBezTo>
                    <a:pt x="4796" y="31"/>
                    <a:pt x="4743" y="0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5250025" y="923525"/>
              <a:ext cx="27625" cy="33125"/>
            </a:xfrm>
            <a:custGeom>
              <a:avLst/>
              <a:gdLst/>
              <a:ahLst/>
              <a:cxnLst/>
              <a:rect l="l" t="t" r="r" b="b"/>
              <a:pathLst>
                <a:path w="1105" h="1325" extrusionOk="0">
                  <a:moveTo>
                    <a:pt x="925" y="0"/>
                  </a:moveTo>
                  <a:cubicBezTo>
                    <a:pt x="886" y="0"/>
                    <a:pt x="847" y="18"/>
                    <a:pt x="820" y="60"/>
                  </a:cubicBezTo>
                  <a:cubicBezTo>
                    <a:pt x="582" y="427"/>
                    <a:pt x="338" y="792"/>
                    <a:pt x="73" y="1141"/>
                  </a:cubicBezTo>
                  <a:cubicBezTo>
                    <a:pt x="1" y="1234"/>
                    <a:pt x="92" y="1325"/>
                    <a:pt x="186" y="1325"/>
                  </a:cubicBezTo>
                  <a:cubicBezTo>
                    <a:pt x="226" y="1325"/>
                    <a:pt x="266" y="1309"/>
                    <a:pt x="295" y="1271"/>
                  </a:cubicBezTo>
                  <a:cubicBezTo>
                    <a:pt x="561" y="922"/>
                    <a:pt x="805" y="557"/>
                    <a:pt x="1042" y="188"/>
                  </a:cubicBezTo>
                  <a:cubicBezTo>
                    <a:pt x="1105" y="92"/>
                    <a:pt x="101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5266325" y="945200"/>
              <a:ext cx="26825" cy="28550"/>
            </a:xfrm>
            <a:custGeom>
              <a:avLst/>
              <a:gdLst/>
              <a:ahLst/>
              <a:cxnLst/>
              <a:rect l="l" t="t" r="r" b="b"/>
              <a:pathLst>
                <a:path w="1073" h="1142" extrusionOk="0">
                  <a:moveTo>
                    <a:pt x="891" y="1"/>
                  </a:moveTo>
                  <a:cubicBezTo>
                    <a:pt x="862" y="1"/>
                    <a:pt x="832" y="13"/>
                    <a:pt x="805" y="42"/>
                  </a:cubicBezTo>
                  <a:cubicBezTo>
                    <a:pt x="553" y="324"/>
                    <a:pt x="337" y="636"/>
                    <a:pt x="85" y="918"/>
                  </a:cubicBezTo>
                  <a:cubicBezTo>
                    <a:pt x="1" y="1012"/>
                    <a:pt x="86" y="1141"/>
                    <a:pt x="181" y="1141"/>
                  </a:cubicBezTo>
                  <a:cubicBezTo>
                    <a:pt x="210" y="1141"/>
                    <a:pt x="240" y="1129"/>
                    <a:pt x="266" y="1099"/>
                  </a:cubicBezTo>
                  <a:cubicBezTo>
                    <a:pt x="518" y="817"/>
                    <a:pt x="735" y="506"/>
                    <a:pt x="987" y="224"/>
                  </a:cubicBezTo>
                  <a:cubicBezTo>
                    <a:pt x="1073" y="129"/>
                    <a:pt x="986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5189200" y="939400"/>
              <a:ext cx="24100" cy="24725"/>
            </a:xfrm>
            <a:custGeom>
              <a:avLst/>
              <a:gdLst/>
              <a:ahLst/>
              <a:cxnLst/>
              <a:rect l="l" t="t" r="r" b="b"/>
              <a:pathLst>
                <a:path w="964" h="989" extrusionOk="0">
                  <a:moveTo>
                    <a:pt x="783" y="0"/>
                  </a:moveTo>
                  <a:cubicBezTo>
                    <a:pt x="753" y="0"/>
                    <a:pt x="723" y="12"/>
                    <a:pt x="697" y="42"/>
                  </a:cubicBezTo>
                  <a:cubicBezTo>
                    <a:pt x="486" y="279"/>
                    <a:pt x="277" y="516"/>
                    <a:pt x="79" y="763"/>
                  </a:cubicBezTo>
                  <a:cubicBezTo>
                    <a:pt x="0" y="860"/>
                    <a:pt x="86" y="989"/>
                    <a:pt x="177" y="989"/>
                  </a:cubicBezTo>
                  <a:cubicBezTo>
                    <a:pt x="206" y="989"/>
                    <a:pt x="235" y="976"/>
                    <a:pt x="260" y="944"/>
                  </a:cubicBezTo>
                  <a:cubicBezTo>
                    <a:pt x="459" y="699"/>
                    <a:pt x="669" y="461"/>
                    <a:pt x="879" y="224"/>
                  </a:cubicBezTo>
                  <a:cubicBezTo>
                    <a:pt x="963" y="129"/>
                    <a:pt x="877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stoga"/>
              <a:buNone/>
              <a:defRPr sz="35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stoga"/>
              <a:buNone/>
              <a:defRPr sz="35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stoga"/>
              <a:buNone/>
              <a:defRPr sz="35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stoga"/>
              <a:buNone/>
              <a:defRPr sz="35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stoga"/>
              <a:buNone/>
              <a:defRPr sz="35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stoga"/>
              <a:buNone/>
              <a:defRPr sz="35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stoga"/>
              <a:buNone/>
              <a:defRPr sz="35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stoga"/>
              <a:buNone/>
              <a:defRPr sz="35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stoga"/>
              <a:buNone/>
              <a:defRPr sz="35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"/>
          <p:cNvSpPr txBox="1">
            <a:spLocks noGrp="1"/>
          </p:cNvSpPr>
          <p:nvPr>
            <p:ph type="ctrTitle"/>
          </p:nvPr>
        </p:nvSpPr>
        <p:spPr>
          <a:xfrm>
            <a:off x="831050" y="396225"/>
            <a:ext cx="7232700" cy="31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6500" b="0">
                <a:latin typeface="Calistoga"/>
                <a:ea typeface="Calistoga"/>
                <a:cs typeface="Calistoga"/>
                <a:sym typeface="Calistoga"/>
              </a:rPr>
              <a:t>What Makes a Cinderella Team?</a:t>
            </a:r>
            <a:endParaRPr/>
          </a:p>
        </p:txBody>
      </p:sp>
      <p:sp>
        <p:nvSpPr>
          <p:cNvPr id="722" name="Google Shape;722;p1"/>
          <p:cNvSpPr txBox="1">
            <a:spLocks noGrp="1"/>
          </p:cNvSpPr>
          <p:nvPr>
            <p:ph type="subTitle" idx="1"/>
          </p:nvPr>
        </p:nvSpPr>
        <p:spPr>
          <a:xfrm>
            <a:off x="894850" y="3155800"/>
            <a:ext cx="7104900" cy="151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Data-Driven Exploration of NCAA </a:t>
            </a:r>
            <a:r>
              <a:rPr lang="en-US"/>
              <a:t>Tournament Underdogs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   Speaker: </a:t>
            </a:r>
            <a:r>
              <a:rPr lang="en-US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Deniz U Zeran &amp; Keyu Chen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Analysis &amp; Visualization – May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59d411b6c5_0_20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PCA Analysis</a:t>
            </a:r>
            <a:endParaRPr/>
          </a:p>
        </p:txBody>
      </p:sp>
      <p:pic>
        <p:nvPicPr>
          <p:cNvPr id="786" name="Google Shape;786;g359d411b6c5_0_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750" y="1457650"/>
            <a:ext cx="4197450" cy="29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g359d411b6c5_0_207"/>
          <p:cNvSpPr txBox="1"/>
          <p:nvPr/>
        </p:nvSpPr>
        <p:spPr>
          <a:xfrm>
            <a:off x="4687300" y="1487375"/>
            <a:ext cx="3999600" cy="28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Principal Component Analysis (PCA) reduced the 17-dimensional dataset to two dimensions for visualization. The PCA scatter plot showed: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1 (blue)</a:t>
            </a: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tightly grouped in the upper-right, indicating high consistency and strong team performance. These are championship-caliber teams.</a:t>
            </a:r>
            <a:b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2 (green)</a:t>
            </a: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spread across the lower-right, showing poor defensive efficiency and low overperformance. Most teams here exit early.</a:t>
            </a:r>
            <a:b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3 (purple)</a:t>
            </a: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occupies the central area. These are balanced, middle-seeded teams with no standout metrics.</a:t>
            </a:r>
            <a:b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0 (red)</a:t>
            </a: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appears on the far left, with high TORD and DRB. These teams show overperformance and contain many Cinderellas.</a:t>
            </a:r>
            <a:b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4 (orange)</a:t>
            </a: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overlaps with Cluster 0 but is more centralized, reflecting mixed performance—some Cinderella cases appear here.</a:t>
            </a:r>
            <a:endParaRPr sz="800" b="0" i="0" u="none" strike="noStrike" cap="none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dimensionality reduction validated the cluster structure and emphasized the internal variance within Clusters 0 and 4.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59d411b6c5_0_19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Cinderella Traits</a:t>
            </a:r>
            <a:endParaRPr/>
          </a:p>
        </p:txBody>
      </p:sp>
      <p:graphicFrame>
        <p:nvGraphicFramePr>
          <p:cNvPr id="793" name="Google Shape;793;g359d411b6c5_0_192"/>
          <p:cNvGraphicFramePr/>
          <p:nvPr/>
        </p:nvGraphicFramePr>
        <p:xfrm>
          <a:off x="2194100" y="1634600"/>
          <a:ext cx="4629150" cy="1612814"/>
        </p:xfrm>
        <a:graphic>
          <a:graphicData uri="http://schemas.openxmlformats.org/drawingml/2006/table">
            <a:tbl>
              <a:tblPr>
                <a:noFill/>
                <a:tableStyleId>{11FB7A3F-3C1B-4C37-8636-9C72F3801DF3}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Metric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Why It Matters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Target Value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WAB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Measures performance above tournament bubble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&gt; 2.5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TORD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Forces turnovers, disrupts opponents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&gt; 20%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DRB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Limits opponent second chances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&gt; 70%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BARTHAG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Overall statistical strength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&gt; 0.83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94" name="Google Shape;794;g359d411b6c5_0_192"/>
          <p:cNvSpPr txBox="1"/>
          <p:nvPr/>
        </p:nvSpPr>
        <p:spPr>
          <a:xfrm>
            <a:off x="1485200" y="3445375"/>
            <a:ext cx="6409200" cy="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What Do They Have in Common?</a:t>
            </a:r>
            <a:endParaRPr sz="1000" b="0" i="0" u="none" strike="noStrike" cap="none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Top Traits Found in Cinderella Teams (Clusters 0 &amp; 4):</a:t>
            </a:r>
            <a:endParaRPr sz="1000" b="0" i="0" u="none" strike="noStrike" cap="none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Summary: Cinderella teams often win not by offense—but by </a:t>
            </a:r>
            <a:r>
              <a:rPr lang="en-US" sz="1000" b="0" i="1" u="none" strike="noStrike" cap="none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disruption</a:t>
            </a:r>
            <a:r>
              <a:rPr lang="en-US" sz="1000" b="0" i="0" u="none" strike="noStrike" cap="none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, </a:t>
            </a:r>
            <a:r>
              <a:rPr lang="en-US" sz="1000" b="0" i="1" u="none" strike="noStrike" cap="none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defense</a:t>
            </a:r>
            <a:r>
              <a:rPr lang="en-US" sz="1000" b="0" i="0" u="none" strike="noStrike" cap="none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, and </a:t>
            </a:r>
            <a:r>
              <a:rPr lang="en-US" sz="1000" b="0" i="1" u="none" strike="noStrike" cap="none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efficiency</a:t>
            </a:r>
            <a:r>
              <a:rPr lang="en-US" sz="1000" b="0" i="0" u="none" strike="noStrike" cap="none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.</a:t>
            </a:r>
            <a:endParaRPr sz="1000" b="0" i="0" u="none" strike="noStrike" cap="none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59d411b6c5_0_2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Cinderella Teams</a:t>
            </a:r>
            <a:endParaRPr/>
          </a:p>
        </p:txBody>
      </p:sp>
      <p:graphicFrame>
        <p:nvGraphicFramePr>
          <p:cNvPr id="800" name="Google Shape;800;g359d411b6c5_0_218"/>
          <p:cNvGraphicFramePr/>
          <p:nvPr/>
        </p:nvGraphicFramePr>
        <p:xfrm>
          <a:off x="847125" y="1823425"/>
          <a:ext cx="7449750" cy="1932824"/>
        </p:xfrm>
        <a:graphic>
          <a:graphicData uri="http://schemas.openxmlformats.org/drawingml/2006/table">
            <a:tbl>
              <a:tblPr>
                <a:noFill/>
                <a:tableStyleId>{11FB7A3F-3C1B-4C37-8636-9C72F3801DF3}</a:tableStyleId>
              </a:tblPr>
              <a:tblGrid>
                <a:gridCol w="219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4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5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Team</a:t>
                      </a:r>
                      <a:endParaRPr sz="900" b="1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Year</a:t>
                      </a:r>
                      <a:endParaRPr sz="900" b="1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Seed</a:t>
                      </a:r>
                      <a:endParaRPr sz="900" b="1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Round</a:t>
                      </a:r>
                      <a:endParaRPr sz="900" b="1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BARTHAG</a:t>
                      </a:r>
                      <a:endParaRPr sz="900" b="1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Cluster</a:t>
                      </a:r>
                      <a:endParaRPr sz="900" b="1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Xavier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2017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11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Elite 8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0.8713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4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Dayton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2014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11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Elite 8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0.8188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0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Syracuse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2016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10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Final 4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0.8857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0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Loyola Chicago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2018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11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Final 4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0.8444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4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UCLA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2021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11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Final 4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0.8350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4</a:t>
                      </a:r>
                      <a:endParaRPr sz="900" u="none" strike="noStrike" cap="none"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01" name="Google Shape;801;g359d411b6c5_0_218"/>
          <p:cNvSpPr txBox="1"/>
          <p:nvPr/>
        </p:nvSpPr>
        <p:spPr>
          <a:xfrm>
            <a:off x="883425" y="1205025"/>
            <a:ext cx="377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Teams That Met Our Cinderella Filter</a:t>
            </a: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(Cluster 0 or 4 + Seed ≥ 10 + Reached Elite Eight or more)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Explanatory Visualizations in Tableau</a:t>
            </a:r>
            <a:endParaRPr/>
          </a:p>
        </p:txBody>
      </p:sp>
      <p:sp>
        <p:nvSpPr>
          <p:cNvPr id="807" name="Google Shape;807;p4"/>
          <p:cNvSpPr txBox="1"/>
          <p:nvPr/>
        </p:nvSpPr>
        <p:spPr>
          <a:xfrm>
            <a:off x="2428100" y="1751575"/>
            <a:ext cx="39108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 Chart: Tier vs. Round</a:t>
            </a:r>
            <a:b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 Plot: BARTHAG by Seed Tier</a:t>
            </a:r>
            <a:b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Scatter Plot: ADJOE vs. ADJDE</a:t>
            </a:r>
            <a:b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Heatmap: Seed vs. Round</a:t>
            </a:r>
            <a:b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Parallel Coordinates + Team Table</a:t>
            </a:r>
            <a:b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59d411b6c5_0_18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 Tier vs. Postseason Performance</a:t>
            </a:r>
            <a:endParaRPr/>
          </a:p>
        </p:txBody>
      </p:sp>
      <p:pic>
        <p:nvPicPr>
          <p:cNvPr id="813" name="Google Shape;813;g359d411b6c5_0_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4063" y="1108388"/>
            <a:ext cx="5095875" cy="3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359d411b6c5_0_184"/>
          <p:cNvSpPr txBox="1"/>
          <p:nvPr/>
        </p:nvSpPr>
        <p:spPr>
          <a:xfrm>
            <a:off x="1964725" y="4127825"/>
            <a:ext cx="5095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Tier 3 teams often reach the Sweet 16 or beyond, but rarely win the championship.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Tier 2 teams sometimes win the tournament, showing that deep runs aren’t limited to top seeds.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supports focusing on Tier 2 and 3 teams as Cinderella candidates and validates our filter.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57c8bf1240_0_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BARTHAG by Seed Tier</a:t>
            </a:r>
            <a:endParaRPr/>
          </a:p>
        </p:txBody>
      </p:sp>
      <p:pic>
        <p:nvPicPr>
          <p:cNvPr id="820" name="Google Shape;820;g357c8bf1240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0250" y="1098838"/>
            <a:ext cx="5143500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g357c8bf1240_0_8"/>
          <p:cNvSpPr txBox="1"/>
          <p:nvPr/>
        </p:nvSpPr>
        <p:spPr>
          <a:xfrm>
            <a:off x="1445750" y="4218450"/>
            <a:ext cx="645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Tier 1 teams have the highest median BARTHAG, as expected.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Tier 2 and 3 teams have BARTHAG scores that overlap with Tier 1, showing hidden strength.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BARTHAG above 0.83 signals strong Cinderella potential—even for lower-seeded Tier 3 teams.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57c8bf1240_0_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ADJOE vs. ADJDE</a:t>
            </a:r>
            <a:endParaRPr/>
          </a:p>
        </p:txBody>
      </p:sp>
      <p:pic>
        <p:nvPicPr>
          <p:cNvPr id="827" name="Google Shape;827;g357c8bf1240_0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2063" y="1106975"/>
            <a:ext cx="5219875" cy="30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g357c8bf1240_0_23"/>
          <p:cNvSpPr txBox="1"/>
          <p:nvPr/>
        </p:nvSpPr>
        <p:spPr>
          <a:xfrm>
            <a:off x="1189200" y="4250400"/>
            <a:ext cx="676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Champions excel in both offense and defense, clustering in the top-right quadrant.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Cinderella teams typically have strong defense and average offense.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key to a Cinderella run is elite defense, not flashy scoring.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57c8bf1240_0_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Seed vs. Postseason Round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/>
          </a:p>
        </p:txBody>
      </p:sp>
      <p:pic>
        <p:nvPicPr>
          <p:cNvPr id="834" name="Google Shape;834;g357c8bf1240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025" y="1595850"/>
            <a:ext cx="7937949" cy="15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g357c8bf1240_0_38"/>
          <p:cNvSpPr txBox="1"/>
          <p:nvPr/>
        </p:nvSpPr>
        <p:spPr>
          <a:xfrm>
            <a:off x="1051675" y="3515400"/>
            <a:ext cx="7256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Seeds 10–12 produce the most Cinderella runs, reaching the Elite Eight and Final Four.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seeds offer a mix of underrated talent and favorable matchups.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Seeds above 13 rarely advance far, making 12 a practical cutoff for Cinderella models.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57c8bf1240_0_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Multi-Metric Comparison</a:t>
            </a:r>
            <a:endParaRPr/>
          </a:p>
        </p:txBody>
      </p:sp>
      <p:pic>
        <p:nvPicPr>
          <p:cNvPr id="841" name="Google Shape;841;g357c8bf1240_0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5113" y="1160275"/>
            <a:ext cx="4733774" cy="28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g357c8bf1240_0_50"/>
          <p:cNvSpPr txBox="1"/>
          <p:nvPr/>
        </p:nvSpPr>
        <p:spPr>
          <a:xfrm>
            <a:off x="1351200" y="4055475"/>
            <a:ext cx="644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Cinderellas outperform expectations with high WAB (2.5–4.0) and moderate-to-high BARTHAG.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force turnovers at high rates (high TORD), disrupting opponents’ rhythm.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dominate defensive rebounding (strong DRB), limiting second-chance points.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57c8bf1240_0_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Table Level- stats</a:t>
            </a:r>
            <a:endParaRPr/>
          </a:p>
        </p:txBody>
      </p:sp>
      <p:pic>
        <p:nvPicPr>
          <p:cNvPr id="848" name="Google Shape;848;g357c8bf1240_0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4000" y="1189763"/>
            <a:ext cx="5316000" cy="27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g357c8bf1240_0_62"/>
          <p:cNvSpPr txBox="1"/>
          <p:nvPr/>
        </p:nvSpPr>
        <p:spPr>
          <a:xfrm>
            <a:off x="1346250" y="4251875"/>
            <a:ext cx="645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table lets users explore real Cinderella examples like 2018 Loyola Chicago and 2021 UCLA.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teams show the same key traits revealed in earlier charts.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validates the model and helps spot future Cinderella candidates.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"/>
          <p:cNvSpPr txBox="1">
            <a:spLocks noGrp="1"/>
          </p:cNvSpPr>
          <p:nvPr>
            <p:ph type="title"/>
          </p:nvPr>
        </p:nvSpPr>
        <p:spPr>
          <a:xfrm>
            <a:off x="1134150" y="1974950"/>
            <a:ext cx="4894500" cy="1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5000"/>
              <a:t>Project Overview</a:t>
            </a:r>
            <a:endParaRPr/>
          </a:p>
        </p:txBody>
      </p:sp>
      <p:sp>
        <p:nvSpPr>
          <p:cNvPr id="728" name="Google Shape;728;p2"/>
          <p:cNvSpPr txBox="1">
            <a:spLocks noGrp="1"/>
          </p:cNvSpPr>
          <p:nvPr>
            <p:ph type="title" idx="2"/>
          </p:nvPr>
        </p:nvSpPr>
        <p:spPr>
          <a:xfrm>
            <a:off x="1134150" y="198125"/>
            <a:ext cx="6723300" cy="1729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 sz="6000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1800"/>
              <a:t>Goal: Identify traits of NCAA Cinderella teams (2013–2025)</a:t>
            </a:r>
            <a:endParaRPr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1800"/>
              <a:t>Tools: Tableau (exploration) + Python (clustering)</a:t>
            </a:r>
            <a:endParaRPr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1800"/>
              <a:t>Focus: What traits help underdog teams succeed?</a:t>
            </a:r>
            <a:endParaRPr/>
          </a:p>
        </p:txBody>
      </p:sp>
      <p:sp>
        <p:nvSpPr>
          <p:cNvPr id="729" name="Google Shape;729;p2"/>
          <p:cNvSpPr txBox="1">
            <a:spLocks noGrp="1"/>
          </p:cNvSpPr>
          <p:nvPr>
            <p:ph type="subTitle" idx="1"/>
          </p:nvPr>
        </p:nvSpPr>
        <p:spPr>
          <a:xfrm>
            <a:off x="1134150" y="3839349"/>
            <a:ext cx="5874300" cy="64023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1800" dirty="0">
                <a:solidFill>
                  <a:srgbClr val="E3CCAD"/>
                </a:solidFill>
                <a:latin typeface="Calistoga"/>
                <a:ea typeface="Calistoga"/>
                <a:cs typeface="Calistoga"/>
                <a:sym typeface="Calistoga"/>
              </a:rPr>
              <a:t>Focus: What traits help underdog teams succeed?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Insights from Tableau</a:t>
            </a:r>
            <a:endParaRPr/>
          </a:p>
        </p:txBody>
      </p:sp>
      <p:graphicFrame>
        <p:nvGraphicFramePr>
          <p:cNvPr id="855" name="Google Shape;855;p5"/>
          <p:cNvGraphicFramePr/>
          <p:nvPr/>
        </p:nvGraphicFramePr>
        <p:xfrm>
          <a:off x="1197988" y="130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{632C7FAF-8180-43FC-9914-0B641BFF2156}</a:tableStyleId>
              </a:tblPr>
              <a:tblGrid>
                <a:gridCol w="145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/>
                        <a:t>Metric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/>
                        <a:t>Threshold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/>
                        <a:t>Why It Matters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/>
                        <a:t>BARTHAG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&gt; 0.83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Indicates statistical parity with top teams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/>
                        <a:t>WAB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&gt; 2.5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Suggests the team significantly outperformed expectations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/>
                        <a:t>TORD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&gt; 20%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Points to defensive disruptiveness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/>
                        <a:t>DRB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&gt; 70%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Critical for limiting opponent scoring chances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/>
                        <a:t>ADJDE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Low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Defensive identity is a common Cinderella edge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"/>
          <p:cNvSpPr txBox="1">
            <a:spLocks noGrp="1"/>
          </p:cNvSpPr>
          <p:nvPr>
            <p:ph type="title"/>
          </p:nvPr>
        </p:nvSpPr>
        <p:spPr>
          <a:xfrm>
            <a:off x="872500" y="136900"/>
            <a:ext cx="6737700" cy="12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3400"/>
              <a:t>Dashboard Design</a:t>
            </a:r>
            <a:endParaRPr sz="3400"/>
          </a:p>
        </p:txBody>
      </p:sp>
      <p:pic>
        <p:nvPicPr>
          <p:cNvPr id="861" name="Google Shape;86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1037" y="776025"/>
            <a:ext cx="4580626" cy="35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8"/>
          <p:cNvSpPr txBox="1"/>
          <p:nvPr/>
        </p:nvSpPr>
        <p:spPr>
          <a:xfrm>
            <a:off x="1522025" y="4367475"/>
            <a:ext cx="5881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dashboard connects exploration with practical analysis, revealing key Cinderella traits: high WAB, strong TORD, and solid DRB.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enables real-time comparisons, trend spotting, and team-specific insights.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a decision-support tool, not just a summary—built on repeatable, data-driven logic.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57e65567f2_0_0"/>
          <p:cNvSpPr txBox="1">
            <a:spLocks noGrp="1"/>
          </p:cNvSpPr>
          <p:nvPr>
            <p:ph type="title"/>
          </p:nvPr>
        </p:nvSpPr>
        <p:spPr>
          <a:xfrm>
            <a:off x="1890000" y="1307100"/>
            <a:ext cx="53640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Conclusions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57e65567f2_0_4"/>
          <p:cNvSpPr txBox="1">
            <a:spLocks noGrp="1"/>
          </p:cNvSpPr>
          <p:nvPr>
            <p:ph type="title"/>
          </p:nvPr>
        </p:nvSpPr>
        <p:spPr>
          <a:xfrm>
            <a:off x="872500" y="136900"/>
            <a:ext cx="67377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3400"/>
              <a:t>Comparison Of Methods</a:t>
            </a:r>
            <a:endParaRPr sz="3400"/>
          </a:p>
        </p:txBody>
      </p:sp>
      <p:sp>
        <p:nvSpPr>
          <p:cNvPr id="873" name="Google Shape;873;g357e65567f2_0_4"/>
          <p:cNvSpPr txBox="1"/>
          <p:nvPr/>
        </p:nvSpPr>
        <p:spPr>
          <a:xfrm>
            <a:off x="316800" y="2704275"/>
            <a:ext cx="86085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Takeaways</a:t>
            </a: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methods independently confirmed several well-known Cinderella teams such as Loyola Chicago (2018), UCLA (2021), and Syracuse (2016).</a:t>
            </a:r>
            <a:b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combination of visual storytelling and statistical modeling produced a more complete and reliable framework for analyzing tournament underdogs.</a:t>
            </a:r>
            <a:b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Consistent performance indicators across both methods include:</a:t>
            </a:r>
            <a:b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○"/>
            </a:pP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WAB &gt; 2.5</a:t>
            </a:r>
            <a:b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○"/>
            </a:pP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TORD &gt; 20%</a:t>
            </a:r>
            <a:b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○"/>
            </a:pP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DRB &gt; 70%</a:t>
            </a:r>
            <a:b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○"/>
            </a:pP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BARTHAG &gt; 0.83</a:t>
            </a: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74" name="Google Shape;874;g357e65567f2_0_4"/>
          <p:cNvGraphicFramePr/>
          <p:nvPr/>
        </p:nvGraphicFramePr>
        <p:xfrm>
          <a:off x="171450" y="114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{11FB7A3F-3C1B-4C37-8636-9C72F3801DF3}</a:tableStyleId>
              </a:tblPr>
              <a:tblGrid>
                <a:gridCol w="77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/>
                        <a:t>Aspect</a:t>
                      </a:r>
                      <a:endParaRPr sz="8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/>
                        <a:t>Tableau</a:t>
                      </a:r>
                      <a:endParaRPr sz="8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/>
                        <a:t>Python (Clustering)</a:t>
                      </a:r>
                      <a:endParaRPr sz="8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/>
                        <a:t>Strengths</a:t>
                      </a:r>
                      <a:endParaRPr sz="8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Visual, intuitive; good at identifying outliers and exceptions</a:t>
                      </a:r>
                      <a:endParaRPr sz="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Systematic and consistent; ideal for large-scale statistical grouping</a:t>
                      </a:r>
                      <a:endParaRPr sz="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/>
                        <a:t>Use Case</a:t>
                      </a:r>
                      <a:endParaRPr sz="8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Exploratory pattern recognition; highlights special cases</a:t>
                      </a:r>
                      <a:endParaRPr sz="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Segmentation and modeling of full dataset based on numerical features</a:t>
                      </a:r>
                      <a:endParaRPr sz="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/>
                        <a:t>Limitations</a:t>
                      </a:r>
                      <a:endParaRPr sz="8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May miss valid teams if excluded by filters or labels</a:t>
                      </a:r>
                      <a:endParaRPr sz="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/>
                        <a:t>May overlook outliers due to strict threshold criteria</a:t>
                      </a:r>
                      <a:endParaRPr sz="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0"/>
          <p:cNvSpPr txBox="1">
            <a:spLocks noGrp="1"/>
          </p:cNvSpPr>
          <p:nvPr>
            <p:ph type="title"/>
          </p:nvPr>
        </p:nvSpPr>
        <p:spPr>
          <a:xfrm>
            <a:off x="2008050" y="1483625"/>
            <a:ext cx="5127900" cy="14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 sz="6000"/>
              <a:t>Final Takeaways</a:t>
            </a:r>
            <a:endParaRPr/>
          </a:p>
        </p:txBody>
      </p:sp>
      <p:sp>
        <p:nvSpPr>
          <p:cNvPr id="880" name="Google Shape;880;p10"/>
          <p:cNvSpPr txBox="1">
            <a:spLocks noGrp="1"/>
          </p:cNvSpPr>
          <p:nvPr>
            <p:ph type="subTitle" idx="1"/>
          </p:nvPr>
        </p:nvSpPr>
        <p:spPr>
          <a:xfrm>
            <a:off x="750900" y="2829650"/>
            <a:ext cx="7484400" cy="154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>
              <a:solidFill>
                <a:schemeClr val="lt1"/>
              </a:solidFill>
            </a:endParaRPr>
          </a:p>
          <a:p>
            <a: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800"/>
              <a:t>Tableau = visual insight | Python = pattern discovery</a:t>
            </a:r>
            <a:endParaRPr/>
          </a:p>
          <a:p>
            <a: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800"/>
              <a:t>Cinderellas aren’t random — they’re efficient and overlooked</a:t>
            </a:r>
            <a:endParaRPr/>
          </a:p>
          <a:p>
            <a: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800"/>
              <a:t>This approach can inform future bracket picks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57e65567f2_0_29"/>
          <p:cNvSpPr txBox="1">
            <a:spLocks noGrp="1"/>
          </p:cNvSpPr>
          <p:nvPr>
            <p:ph type="title"/>
          </p:nvPr>
        </p:nvSpPr>
        <p:spPr>
          <a:xfrm>
            <a:off x="1890000" y="1307100"/>
            <a:ext cx="53640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Thank you!</a:t>
            </a:r>
            <a:br>
              <a:rPr lang="en-US"/>
            </a:br>
            <a:r>
              <a:rPr lang="en-US"/>
              <a:t>Q&amp;A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Dataset Summary</a:t>
            </a:r>
            <a:endParaRPr/>
          </a:p>
        </p:txBody>
      </p:sp>
      <p:sp>
        <p:nvSpPr>
          <p:cNvPr id="735" name="Google Shape;735;p3"/>
          <p:cNvSpPr txBox="1">
            <a:spLocks noGrp="1"/>
          </p:cNvSpPr>
          <p:nvPr>
            <p:ph type="body" idx="1"/>
          </p:nvPr>
        </p:nvSpPr>
        <p:spPr>
          <a:xfrm>
            <a:off x="720000" y="1106575"/>
            <a:ext cx="7704000" cy="1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stoga"/>
              <a:buChar char="●"/>
            </a:pPr>
            <a:r>
              <a:rPr lang="en-US" sz="1800">
                <a:latin typeface="Calistoga"/>
                <a:ea typeface="Calistoga"/>
                <a:cs typeface="Calistoga"/>
                <a:sym typeface="Calistoga"/>
              </a:rPr>
              <a:t>Source: Kaggle – NCAA Men’s Basketball data</a:t>
            </a:r>
            <a:endParaRPr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429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stoga"/>
              <a:buChar char="●"/>
            </a:pPr>
            <a:r>
              <a:rPr lang="en-US" sz="1800">
                <a:latin typeface="Calistoga"/>
                <a:ea typeface="Calistoga"/>
                <a:cs typeface="Calistoga"/>
                <a:sym typeface="Calistoga"/>
              </a:rPr>
              <a:t>Scope: 2,500+ teams, 13 seasons (2013–2025)</a:t>
            </a:r>
            <a:endParaRPr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3429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stoga"/>
              <a:buChar char="●"/>
            </a:pPr>
            <a:r>
              <a:rPr lang="en-US" sz="1800">
                <a:latin typeface="Calistoga"/>
                <a:ea typeface="Calistoga"/>
                <a:cs typeface="Calistoga"/>
                <a:sym typeface="Calistoga"/>
              </a:rPr>
              <a:t>Metrics: ADJOE, ADJDE, WAB, BARTHAG, SEED, POSTSEASON</a:t>
            </a:r>
            <a:endParaRPr>
              <a:latin typeface="Calistoga"/>
              <a:ea typeface="Calistoga"/>
              <a:cs typeface="Calistoga"/>
              <a:sym typeface="Calistog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736" name="Google Shape;73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3475" y="2665028"/>
            <a:ext cx="5471100" cy="23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59d411b6c5_0_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Important Metrics</a:t>
            </a:r>
            <a:endParaRPr/>
          </a:p>
        </p:txBody>
      </p:sp>
      <p:graphicFrame>
        <p:nvGraphicFramePr>
          <p:cNvPr id="742" name="Google Shape;742;g359d411b6c5_0_56"/>
          <p:cNvGraphicFramePr/>
          <p:nvPr/>
        </p:nvGraphicFramePr>
        <p:xfrm>
          <a:off x="1513200" y="1528100"/>
          <a:ext cx="6477000" cy="3363837"/>
        </p:xfrm>
        <a:graphic>
          <a:graphicData uri="http://schemas.openxmlformats.org/drawingml/2006/table">
            <a:tbl>
              <a:tblPr>
                <a:noFill/>
                <a:tableStyleId>{11FB7A3F-3C1B-4C37-8636-9C72F3801DF3}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Metric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Description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WAB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Wins Above Bubble – Measures performance beyond the tournament selection cutoff.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BARTHAG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Power Rating – Indicates a team’s overall strength relative to an average D-I team.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ADJOE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Adjusted Offensive Efficiency – Points scored per 100 possessions vs. average defense.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ADJDE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Adjusted Defensive Efficiency – Points allowed per 100 possessions vs. average offense.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EFG_O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Effective Field Goal % – Accounts for 3-point shooting in offensive efficiency.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EFG_D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Effective Field Goal % Allowed – Measures defensive shot quality control.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TORD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Turnover Rate Forced – Reflects a team’s defensive disruptiveness.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DRB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Defensive Rebound Rate – Measures how well a team ends opponents' possessions.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SEED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Tournament Seed – Indicates expectations and matchups.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POSTSEASON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Postseason Result – Reflects how far a team advanced in the NCAA Tournament.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43" name="Google Shape;743;g359d411b6c5_0_56"/>
          <p:cNvSpPr txBox="1"/>
          <p:nvPr/>
        </p:nvSpPr>
        <p:spPr>
          <a:xfrm>
            <a:off x="1924425" y="1017725"/>
            <a:ext cx="54768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Important Metrics in NCAA Tournament Analysis</a:t>
            </a:r>
            <a:endParaRPr sz="1700" b="0" i="0" u="none" strike="noStrike" cap="none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59d411b6c5_0_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Important Metrics</a:t>
            </a:r>
            <a:endParaRPr/>
          </a:p>
        </p:txBody>
      </p:sp>
      <p:sp>
        <p:nvSpPr>
          <p:cNvPr id="749" name="Google Shape;749;g359d411b6c5_0_69"/>
          <p:cNvSpPr txBox="1"/>
          <p:nvPr/>
        </p:nvSpPr>
        <p:spPr>
          <a:xfrm>
            <a:off x="2663100" y="1400550"/>
            <a:ext cx="38865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Key Cinderella Identification Metrics</a:t>
            </a:r>
            <a:endParaRPr sz="1700" b="0" i="0" u="none" strike="noStrike" cap="none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graphicFrame>
        <p:nvGraphicFramePr>
          <p:cNvPr id="750" name="Google Shape;750;g359d411b6c5_0_69"/>
          <p:cNvGraphicFramePr/>
          <p:nvPr/>
        </p:nvGraphicFramePr>
        <p:xfrm>
          <a:off x="1693500" y="2063125"/>
          <a:ext cx="6038850" cy="2449527"/>
        </p:xfrm>
        <a:graphic>
          <a:graphicData uri="http://schemas.openxmlformats.org/drawingml/2006/table">
            <a:tbl>
              <a:tblPr>
                <a:noFill/>
                <a:tableStyleId>{11FB7A3F-3C1B-4C37-8636-9C72F3801DF3}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Metric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Description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WAB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Reflects how much a team overperformed expectations relative to the bubble line.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BARTHAG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Indicates hidden team strength not reflected by seeding.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TORD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High values show the team forces many turnovers, disrupting stronger opponents.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DRB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High defensive rebounding limits second-chance points, often crucial for upsets.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ADJDE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Strong defense is a consistent characteristic of successful underdog teams.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SEED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Low seed number (≥10) is part of the Cinderella definition.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POSTSEASON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Used to confirm that the team made a deep run (Elite Eight or beyond).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59d411b6c5_0_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Methodology-Python &amp; Tableau</a:t>
            </a:r>
            <a:endParaRPr/>
          </a:p>
        </p:txBody>
      </p:sp>
      <p:sp>
        <p:nvSpPr>
          <p:cNvPr id="756" name="Google Shape;756;g359d411b6c5_0_5"/>
          <p:cNvSpPr txBox="1">
            <a:spLocks noGrp="1"/>
          </p:cNvSpPr>
          <p:nvPr>
            <p:ph type="body" idx="1"/>
          </p:nvPr>
        </p:nvSpPr>
        <p:spPr>
          <a:xfrm>
            <a:off x="720000" y="1563025"/>
            <a:ext cx="77040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stoga"/>
                <a:ea typeface="Calistoga"/>
                <a:cs typeface="Calistoga"/>
                <a:sym typeface="Calistoga"/>
              </a:rPr>
              <a:t>We used two complementary methods to study Cinderella teams</a:t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graphicFrame>
        <p:nvGraphicFramePr>
          <p:cNvPr id="757" name="Google Shape;757;g359d411b6c5_0_5"/>
          <p:cNvGraphicFramePr/>
          <p:nvPr/>
        </p:nvGraphicFramePr>
        <p:xfrm>
          <a:off x="569575" y="2149900"/>
          <a:ext cx="8086725" cy="1585251"/>
        </p:xfrm>
        <a:graphic>
          <a:graphicData uri="http://schemas.openxmlformats.org/drawingml/2006/table">
            <a:tbl>
              <a:tblPr>
                <a:noFill/>
                <a:tableStyleId>{11FB7A3F-3C1B-4C37-8636-9C72F3801DF3}</a:tableStyleId>
              </a:tblPr>
              <a:tblGrid>
                <a:gridCol w="87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6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7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Method</a:t>
                      </a:r>
                      <a:endParaRPr sz="11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Tool</a:t>
                      </a:r>
                      <a:endParaRPr sz="11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Strengths</a:t>
                      </a:r>
                      <a:endParaRPr sz="11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Role in Project</a:t>
                      </a:r>
                      <a:endParaRPr sz="11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Visual Analysis</a:t>
                      </a:r>
                      <a:endParaRPr sz="11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Tableau</a:t>
                      </a:r>
                      <a:endParaRPr sz="14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Intuitive, interactive, great for spotting outliers &amp; trends</a:t>
                      </a:r>
                      <a:endParaRPr sz="14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Explore team performance &amp; tournament patterns</a:t>
                      </a:r>
                      <a:endParaRPr sz="14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Data Clustering</a:t>
                      </a:r>
                      <a:endParaRPr sz="11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Python</a:t>
                      </a:r>
                      <a:endParaRPr sz="14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Objective, repeatable, uncovers hidden structures in data</a:t>
                      </a:r>
                      <a:endParaRPr sz="14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Group similar teams &amp; detect Cinderella traits</a:t>
                      </a:r>
                      <a:endParaRPr sz="14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Python Clustering – Methodology</a:t>
            </a:r>
            <a:endParaRPr/>
          </a:p>
        </p:txBody>
      </p:sp>
      <p:sp>
        <p:nvSpPr>
          <p:cNvPr id="763" name="Google Shape;763;p6"/>
          <p:cNvSpPr txBox="1"/>
          <p:nvPr/>
        </p:nvSpPr>
        <p:spPr>
          <a:xfrm>
            <a:off x="230700" y="1115875"/>
            <a:ext cx="6046500" cy="3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Step-by-step process for identifying Cinderella candidates:</a:t>
            </a:r>
            <a:endParaRPr sz="1100" b="0" i="0" u="none" strike="noStrike" cap="none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stoga"/>
              <a:buAutoNum type="arabicPeriod"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Selected 17 Numeric Performance Variables</a:t>
            </a:r>
            <a:br>
              <a:rPr lang="en-US" sz="11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</a:br>
            <a:endParaRPr sz="1100" b="0" i="0" u="none" strike="noStrike" cap="none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stoga"/>
              <a:buChar char="○"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Including ADJOE, ADJDE, BARTHAG, WAB, EFG%, TORD, DRB, etc.</a:t>
            </a:r>
            <a:br>
              <a:rPr lang="en-US" sz="11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</a:br>
            <a:endParaRPr sz="1100" b="0" i="0" u="none" strike="noStrike" cap="none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stoga"/>
              <a:buAutoNum type="arabicPeriod"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Standardized Data</a:t>
            </a:r>
            <a:br>
              <a:rPr lang="en-US" sz="11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</a:br>
            <a:endParaRPr sz="1100" b="0" i="0" u="none" strike="noStrike" cap="none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○"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Used StandardScaler to remove bias from variable scales</a:t>
            </a:r>
            <a:br>
              <a:rPr lang="en-US" sz="11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</a:br>
            <a:endParaRPr sz="1100" b="0" i="0" u="none" strike="noStrike" cap="none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stoga"/>
              <a:buAutoNum type="arabicPeriod"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Applied KMeans Clustering (k=5)</a:t>
            </a:r>
            <a:br>
              <a:rPr lang="en-US" sz="11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</a:br>
            <a:endParaRPr sz="1100" b="0" i="0" u="none" strike="noStrike" cap="none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stoga"/>
              <a:buChar char="○"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Grouped teams with similar overall profiles</a:t>
            </a:r>
            <a:br>
              <a:rPr lang="en-US" sz="11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</a:br>
            <a:endParaRPr sz="1100" b="0" i="0" u="none" strike="noStrike" cap="none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stoga"/>
              <a:buAutoNum type="arabicPeriod"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Visualized with Radar Charts &amp; PCA Scatter Plots</a:t>
            </a:r>
            <a:br>
              <a:rPr lang="en-US" sz="11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</a:br>
            <a:endParaRPr sz="1100" b="0" i="0" u="none" strike="noStrike" cap="none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stoga"/>
              <a:buChar char="○"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Radar Chart: shows cluster-level performance on all metrics</a:t>
            </a:r>
            <a:endParaRPr sz="1100" b="0" i="0" u="none" strike="noStrike" cap="none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stoga"/>
              <a:buChar char="○"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PCA: reduces 17 dimensions to 2 for easier visualization</a:t>
            </a:r>
            <a:endParaRPr sz="1100" b="0" i="0" u="none" strike="noStrike" cap="none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stoga"/>
              <a:buChar char="○"/>
            </a:pPr>
            <a:r>
              <a:rPr lang="en-US" sz="1100" b="0" i="0" u="none" strike="noStrike" cap="none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rPr>
              <a:t>Applied Cinderella filter: SEED ≥ 10 and POSTSEASON in ["E8", "F4", "CHMP"].</a:t>
            </a:r>
            <a:endParaRPr sz="1100" b="0" i="0" u="none" strike="noStrike" cap="none">
              <a:solidFill>
                <a:schemeClr val="accen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59d411b6c5_0_38"/>
          <p:cNvSpPr txBox="1">
            <a:spLocks noGrp="1"/>
          </p:cNvSpPr>
          <p:nvPr>
            <p:ph type="title"/>
          </p:nvPr>
        </p:nvSpPr>
        <p:spPr>
          <a:xfrm>
            <a:off x="740425" y="266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Clusters</a:t>
            </a:r>
            <a:endParaRPr/>
          </a:p>
        </p:txBody>
      </p:sp>
      <p:pic>
        <p:nvPicPr>
          <p:cNvPr id="769" name="Google Shape;769;g359d411b6c5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950" y="952375"/>
            <a:ext cx="255270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g359d411b6c5_0_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0250" y="973550"/>
            <a:ext cx="2609850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g359d411b6c5_0_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14200" y="1002125"/>
            <a:ext cx="258127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g359d411b6c5_0_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4875" y="3014475"/>
            <a:ext cx="257175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g359d411b6c5_0_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11500" y="3036311"/>
            <a:ext cx="2581275" cy="1946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59d411b6c5_0_169"/>
          <p:cNvSpPr txBox="1">
            <a:spLocks noGrp="1"/>
          </p:cNvSpPr>
          <p:nvPr>
            <p:ph type="title"/>
          </p:nvPr>
        </p:nvSpPr>
        <p:spPr>
          <a:xfrm>
            <a:off x="740425" y="266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Clusters</a:t>
            </a:r>
            <a:endParaRPr/>
          </a:p>
        </p:txBody>
      </p:sp>
      <p:graphicFrame>
        <p:nvGraphicFramePr>
          <p:cNvPr id="779" name="Google Shape;779;g359d411b6c5_0_169"/>
          <p:cNvGraphicFramePr/>
          <p:nvPr/>
        </p:nvGraphicFramePr>
        <p:xfrm>
          <a:off x="1118325" y="2243150"/>
          <a:ext cx="7368125" cy="2449587"/>
        </p:xfrm>
        <a:graphic>
          <a:graphicData uri="http://schemas.openxmlformats.org/drawingml/2006/table">
            <a:tbl>
              <a:tblPr>
                <a:noFill/>
                <a:tableStyleId>{11FB7A3F-3C1B-4C37-8636-9C72F3801DF3}</a:tableStyleId>
              </a:tblPr>
              <a:tblGrid>
                <a:gridCol w="56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6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7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1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87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Cluster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WAB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SEED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ADJOE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ADJDE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DRB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TORD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Interpretation Summary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0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1.63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9.08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111.6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96.3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30.06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20.22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Mid-seed teams with disruptive defense – Cinderella potential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1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6.41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3.30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119.4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94.8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27.37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17.57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Top seeds with elite efficiency – likely champions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2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-6.74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15.29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102.2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103.6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29.69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19.26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Weak overall metrics – frequent early exits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3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3.59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6.46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110.6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91.6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28.15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19.45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Balanced but unremarkable – solid teams with limited upside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1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4</a:t>
                      </a:r>
                      <a:endParaRPr sz="800" b="1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-0.06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10.97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111.9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99.8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27.19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17.82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chemeClr val="accent1"/>
                          </a:solidFill>
                          <a:latin typeface="Calistoga"/>
                          <a:ea typeface="Calistoga"/>
                          <a:cs typeface="Calistoga"/>
                          <a:sym typeface="Calistoga"/>
                        </a:rPr>
                        <a:t>Mixed profile – some Cinderella teams found here</a:t>
                      </a:r>
                      <a:endParaRPr sz="800" u="none" strike="noStrike" cap="none">
                        <a:solidFill>
                          <a:schemeClr val="accent1"/>
                        </a:solidFill>
                        <a:latin typeface="Calistoga"/>
                        <a:ea typeface="Calistoga"/>
                        <a:cs typeface="Calistoga"/>
                        <a:sym typeface="Calistog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80" name="Google Shape;780;g359d411b6c5_0_169"/>
          <p:cNvSpPr txBox="1"/>
          <p:nvPr/>
        </p:nvSpPr>
        <p:spPr>
          <a:xfrm>
            <a:off x="2503000" y="923325"/>
            <a:ext cx="4049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Cluster 0: Disruptive defense, high WAB – core Cinderella group</a:t>
            </a:r>
            <a:br>
              <a:rPr lang="en-US" sz="800" b="0" i="0" u="none" strike="noStrike" cap="none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</a:br>
            <a:endParaRPr sz="800" b="0" i="0" u="none" strike="noStrike" cap="none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Cluster 1: Elite efficiency – top-seeded championship teams</a:t>
            </a:r>
            <a:br>
              <a:rPr lang="en-US" sz="800" b="0" i="0" u="none" strike="noStrike" cap="none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</a:br>
            <a:endParaRPr sz="800" b="0" i="0" u="none" strike="noStrike" cap="none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Cluster 2: Weak across metrics – early exits</a:t>
            </a:r>
            <a:br>
              <a:rPr lang="en-US" sz="800" b="0" i="0" u="none" strike="noStrike" cap="none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</a:br>
            <a:endParaRPr sz="800" b="0" i="0" u="none" strike="noStrike" cap="none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Cluster 3: Balanced but average – limited upside</a:t>
            </a:r>
            <a:br>
              <a:rPr lang="en-US" sz="800" b="0" i="0" u="none" strike="noStrike" cap="none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</a:br>
            <a:endParaRPr sz="800" b="0" i="0" u="none" strike="noStrike" cap="none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Cluster 4: Mixed profile – some Cinderellas, inconsistent performance</a:t>
            </a:r>
            <a:endParaRPr sz="800" b="0" i="0" u="none" strike="noStrike" cap="none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sketball Training Center by Slidesgo">
  <a:themeElements>
    <a:clrScheme name="Simple Light">
      <a:dk1>
        <a:srgbClr val="9C2A29"/>
      </a:dk1>
      <a:lt1>
        <a:srgbClr val="EAD1B5"/>
      </a:lt1>
      <a:dk2>
        <a:srgbClr val="DE8558"/>
      </a:dk2>
      <a:lt2>
        <a:srgbClr val="EBAB8A"/>
      </a:lt2>
      <a:accent1>
        <a:srgbClr val="19191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C2A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2064</Words>
  <Application>Microsoft Office PowerPoint</Application>
  <PresentationFormat>On-screen Show (16:9)</PresentationFormat>
  <Paragraphs>322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Montserrat Medium</vt:lpstr>
      <vt:lpstr>Montserrat</vt:lpstr>
      <vt:lpstr>Arial</vt:lpstr>
      <vt:lpstr>Calistoga</vt:lpstr>
      <vt:lpstr>DM Sans Medium</vt:lpstr>
      <vt:lpstr>Bebas Neue</vt:lpstr>
      <vt:lpstr>Basketball Training Center by Slidesgo</vt:lpstr>
      <vt:lpstr>What Makes a Cinderella Team?</vt:lpstr>
      <vt:lpstr>Project Overview</vt:lpstr>
      <vt:lpstr>Dataset Summary</vt:lpstr>
      <vt:lpstr>Important Metrics</vt:lpstr>
      <vt:lpstr>Important Metrics</vt:lpstr>
      <vt:lpstr>Methodology-Python &amp; Tableau</vt:lpstr>
      <vt:lpstr>Python Clustering – Methodology</vt:lpstr>
      <vt:lpstr>Clusters</vt:lpstr>
      <vt:lpstr>Clusters</vt:lpstr>
      <vt:lpstr>PCA Analysis</vt:lpstr>
      <vt:lpstr>Cinderella Traits</vt:lpstr>
      <vt:lpstr>Cinderella Teams</vt:lpstr>
      <vt:lpstr>Explanatory Visualizations in Tableau</vt:lpstr>
      <vt:lpstr> Tier vs. Postseason Performance</vt:lpstr>
      <vt:lpstr>BARTHAG by Seed Tier</vt:lpstr>
      <vt:lpstr>ADJOE vs. ADJDE</vt:lpstr>
      <vt:lpstr>Seed vs. Postseason Round </vt:lpstr>
      <vt:lpstr>Multi-Metric Comparison</vt:lpstr>
      <vt:lpstr>Table Level- stats</vt:lpstr>
      <vt:lpstr>Insights from Tableau</vt:lpstr>
      <vt:lpstr>Dashboard Design</vt:lpstr>
      <vt:lpstr>Conclusions</vt:lpstr>
      <vt:lpstr>Comparison Of Methods</vt:lpstr>
      <vt:lpstr>Final Takeaways</vt:lpstr>
      <vt:lpstr>Thank you!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柯予 陈</cp:lastModifiedBy>
  <cp:revision>1</cp:revision>
  <dcterms:modified xsi:type="dcterms:W3CDTF">2025-05-13T18:14:59Z</dcterms:modified>
</cp:coreProperties>
</file>